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Arimo Bold" charset="1" panose="020B0704020202020204"/>
      <p:regular r:id="rId44"/>
    </p:embeddedFont>
    <p:embeddedFont>
      <p:font typeface="TT Phobos Bold" charset="1" panose="02000803060000020004"/>
      <p:regular r:id="rId45"/>
    </p:embeddedFont>
    <p:embeddedFont>
      <p:font typeface="TT Phobos" charset="1" panose="02000503050000020004"/>
      <p:regular r:id="rId46"/>
    </p:embeddedFont>
    <p:embeddedFont>
      <p:font typeface="Bantayog" charset="1" panose="00000000000000000000"/>
      <p:regular r:id="rId47"/>
    </p:embeddedFont>
    <p:embeddedFont>
      <p:font typeface="TT Rounds Condensed" charset="1" panose="02000506030000020003"/>
      <p:regular r:id="rId48"/>
    </p:embeddedFont>
    <p:embeddedFont>
      <p:font typeface="Arimo" charset="1" panose="020B0604020202020204"/>
      <p:regular r:id="rId50"/>
    </p:embeddedFont>
    <p:embeddedFont>
      <p:font typeface="Nunito Bold" charset="1" panose="00000000000000000000"/>
      <p:regular r:id="rId51"/>
    </p:embeddedFont>
    <p:embeddedFont>
      <p:font typeface="Montserrat Classic Bold" charset="1" panose="00000800000000000000"/>
      <p:regular r:id="rId52"/>
    </p:embeddedFont>
    <p:embeddedFont>
      <p:font typeface="Montserrat Medium" charset="1" panose="00000600000000000000"/>
      <p:regular r:id="rId53"/>
    </p:embeddedFont>
    <p:embeddedFont>
      <p:font typeface="Bebas Neue Bold" charset="1" panose="020B0606020202050201"/>
      <p:regular r:id="rId54"/>
    </p:embeddedFont>
    <p:embeddedFont>
      <p:font typeface="Canva Sans" charset="1" panose="020B0503030501040103"/>
      <p:regular r:id="rId55"/>
    </p:embeddedFont>
    <p:embeddedFont>
      <p:font typeface="Canva Sans Bold" charset="1" panose="020B0803030501040103"/>
      <p:regular r:id="rId56"/>
    </p:embeddedFont>
    <p:embeddedFont>
      <p:font typeface="Architects Daughter" charset="1" panose="00000000000000000000"/>
      <p:regular r:id="rId57"/>
    </p:embeddedFont>
    <p:embeddedFont>
      <p:font typeface="Montserrat" charset="1" panose="00000500000000000000"/>
      <p:regular r:id="rId58"/>
    </p:embeddedFont>
    <p:embeddedFont>
      <p:font typeface="TT Rounds Condensed Bold" charset="1" panose="02000806030000020003"/>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notesSlides/notesSlide2.xml" Type="http://schemas.openxmlformats.org/officeDocument/2006/relationships/notesSlide"/><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notesSlides/notesSlide3.xml" Type="http://schemas.openxmlformats.org/officeDocument/2006/relationships/notesSlide"/><Relationship Id="rId6" Target="slides/slide1.xml" Type="http://schemas.openxmlformats.org/officeDocument/2006/relationships/slide"/><Relationship Id="rId60" Target="fonts/font60.fntdata" Type="http://schemas.openxmlformats.org/officeDocument/2006/relationships/font"/><Relationship Id="rId61" Target="notesSlides/notesSlide4.xml" Type="http://schemas.openxmlformats.org/officeDocument/2006/relationships/notesSlide"/><Relationship Id="rId62" Target="notesSlides/notesSlide5.xml" Type="http://schemas.openxmlformats.org/officeDocument/2006/relationships/notesSlide"/><Relationship Id="rId63" Target="notesSlides/notesSlide6.xml" Type="http://schemas.openxmlformats.org/officeDocument/2006/relationships/notesSlide"/><Relationship Id="rId64" Target="notesSlides/notesSlide7.xml" Type="http://schemas.openxmlformats.org/officeDocument/2006/relationships/notesSlide"/><Relationship Id="rId65" Target="notesSlides/notesSlide8.xml" Type="http://schemas.openxmlformats.org/officeDocument/2006/relationships/notesSlide"/><Relationship Id="rId66" Target="notesSlides/notesSlide9.xml" Type="http://schemas.openxmlformats.org/officeDocument/2006/relationships/notesSlide"/><Relationship Id="rId67" Target="notesSlides/notesSlide10.xml" Type="http://schemas.openxmlformats.org/officeDocument/2006/relationships/notesSlide"/><Relationship Id="rId68" Target="notesSlides/notesSlide11.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&lt;number&gt;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&lt;number&gt;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&lt;number&gt;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&lt;number&gt;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&lt;number&gt;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&lt;number&gt;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&lt;number&gt;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&lt;number&gt;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&lt;number&gt;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33.png" Type="http://schemas.openxmlformats.org/officeDocument/2006/relationships/image"/><Relationship Id="rId15" Target="../media/image34.png" Type="http://schemas.openxmlformats.org/officeDocument/2006/relationships/image"/><Relationship Id="rId16" Target="../media/image35.png" Type="http://schemas.openxmlformats.org/officeDocument/2006/relationships/image"/><Relationship Id="rId17" Target="../media/image36.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37.jpeg" Type="http://schemas.openxmlformats.org/officeDocument/2006/relationships/image"/><Relationship Id="rId7" Target="../media/VAGc8BCumJQ.mp4" Type="http://schemas.openxmlformats.org/officeDocument/2006/relationships/video"/><Relationship Id="rId8" Target="../media/VAGc8BCumJQ.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40.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22.png" Type="http://schemas.openxmlformats.org/officeDocument/2006/relationships/image"/><Relationship Id="rId7"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2.png" Type="http://schemas.openxmlformats.org/officeDocument/2006/relationships/image"/><Relationship Id="rId4" Target="../media/image43.svg" Type="http://schemas.openxmlformats.org/officeDocument/2006/relationships/image"/><Relationship Id="rId5" Target="../media/image3.png" Type="http://schemas.openxmlformats.org/officeDocument/2006/relationships/image"/><Relationship Id="rId6" Target="../media/image2.png" Type="http://schemas.openxmlformats.org/officeDocument/2006/relationships/image"/><Relationship Id="rId7"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2.png" Type="http://schemas.openxmlformats.org/officeDocument/2006/relationships/image"/><Relationship Id="rId4" Target="../media/image43.svg" Type="http://schemas.openxmlformats.org/officeDocument/2006/relationships/image"/><Relationship Id="rId5" Target="../media/image3.png" Type="http://schemas.openxmlformats.org/officeDocument/2006/relationships/image"/><Relationship Id="rId6" Target="../media/image2.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9.jpeg" Type="http://schemas.openxmlformats.org/officeDocument/2006/relationships/image"/><Relationship Id="rId7" Target="../media/image50.jpeg" Type="http://schemas.openxmlformats.org/officeDocument/2006/relationships/image"/><Relationship Id="rId8" Target="../media/image5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52.jpeg" Type="http://schemas.openxmlformats.org/officeDocument/2006/relationships/image"/><Relationship Id="rId7" Target="../media/VAGc8KiOEDc.mp4" Type="http://schemas.openxmlformats.org/officeDocument/2006/relationships/video"/><Relationship Id="rId8" Target="../media/VAGc8KiOEDc.mp4" Type="http://schemas.microsoft.com/office/2007/relationships/media"/></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png" Type="http://schemas.openxmlformats.org/officeDocument/2006/relationships/image"/><Relationship Id="rId2" Target="../notesSlides/notesSlide9.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7.jpeg" Type="http://schemas.openxmlformats.org/officeDocument/2006/relationships/image"/><Relationship Id="rId7"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96741" y="1215739"/>
            <a:ext cx="132936" cy="134245"/>
            <a:chOff x="0" y="0"/>
            <a:chExt cx="177248" cy="178994"/>
          </a:xfrm>
        </p:grpSpPr>
        <p:sp>
          <p:nvSpPr>
            <p:cNvPr name="Freeform 3" id="3"/>
            <p:cNvSpPr/>
            <p:nvPr/>
          </p:nvSpPr>
          <p:spPr>
            <a:xfrm flipH="false" flipV="false" rot="0">
              <a:off x="0" y="0"/>
              <a:ext cx="177292" cy="178943"/>
            </a:xfrm>
            <a:custGeom>
              <a:avLst/>
              <a:gdLst/>
              <a:ahLst/>
              <a:cxnLst/>
              <a:rect r="r" b="b" t="t" l="l"/>
              <a:pathLst>
                <a:path h="178943" w="177292">
                  <a:moveTo>
                    <a:pt x="0" y="0"/>
                  </a:moveTo>
                  <a:lnTo>
                    <a:pt x="177292" y="0"/>
                  </a:lnTo>
                  <a:lnTo>
                    <a:pt x="177292" y="178943"/>
                  </a:lnTo>
                  <a:lnTo>
                    <a:pt x="0" y="178943"/>
                  </a:lnTo>
                  <a:close/>
                </a:path>
              </a:pathLst>
            </a:custGeom>
            <a:blipFill>
              <a:blip r:embed="rId3"/>
              <a:stretch>
                <a:fillRect l="-492" t="0" r="-467" b="-28"/>
              </a:stretch>
            </a:blipFill>
          </p:spPr>
        </p:sp>
      </p:grpSp>
      <p:sp>
        <p:nvSpPr>
          <p:cNvPr name="TextBox 4" id="4"/>
          <p:cNvSpPr txBox="true"/>
          <p:nvPr/>
        </p:nvSpPr>
        <p:spPr>
          <a:xfrm rot="0">
            <a:off x="2281189" y="678355"/>
            <a:ext cx="3465495" cy="1629683"/>
          </a:xfrm>
          <a:prstGeom prst="rect">
            <a:avLst/>
          </a:prstGeom>
        </p:spPr>
        <p:txBody>
          <a:bodyPr anchor="t" rtlCol="false" tIns="0" lIns="0" bIns="0" rIns="0">
            <a:spAutoFit/>
          </a:bodyPr>
          <a:lstStyle/>
          <a:p>
            <a:pPr algn="l">
              <a:lnSpc>
                <a:spcPts val="4274"/>
              </a:lnSpc>
            </a:pPr>
            <a:r>
              <a:rPr lang="en-US" b="true" sz="3819" spc="0">
                <a:solidFill>
                  <a:srgbClr val="FFFFFF"/>
                </a:solidFill>
                <a:latin typeface="Arimo Bold"/>
                <a:ea typeface="Arimo Bold"/>
                <a:cs typeface="Arimo Bold"/>
                <a:sym typeface="Arimo Bold"/>
              </a:rPr>
              <a:t>RV College of </a:t>
            </a:r>
          </a:p>
          <a:p>
            <a:pPr algn="l">
              <a:lnSpc>
                <a:spcPts val="4274"/>
              </a:lnSpc>
            </a:pPr>
            <a:r>
              <a:rPr lang="en-US" b="true" sz="3819" spc="0">
                <a:solidFill>
                  <a:srgbClr val="FFFFFF"/>
                </a:solidFill>
                <a:latin typeface="Arimo Bold"/>
                <a:ea typeface="Arimo Bold"/>
                <a:cs typeface="Arimo Bold"/>
                <a:sym typeface="Arimo Bold"/>
              </a:rPr>
              <a:t>Engineering</a:t>
            </a:r>
          </a:p>
        </p:txBody>
      </p:sp>
      <p:sp>
        <p:nvSpPr>
          <p:cNvPr name="TextBox 5" id="5"/>
          <p:cNvSpPr txBox="true"/>
          <p:nvPr/>
        </p:nvSpPr>
        <p:spPr>
          <a:xfrm rot="0">
            <a:off x="2881648" y="2188102"/>
            <a:ext cx="12524704" cy="1876425"/>
          </a:xfrm>
          <a:prstGeom prst="rect">
            <a:avLst/>
          </a:prstGeom>
        </p:spPr>
        <p:txBody>
          <a:bodyPr anchor="t" rtlCol="false" tIns="0" lIns="0" bIns="0" rIns="0">
            <a:spAutoFit/>
          </a:bodyPr>
          <a:lstStyle/>
          <a:p>
            <a:pPr algn="ctr">
              <a:lnSpc>
                <a:spcPts val="7033"/>
              </a:lnSpc>
            </a:pPr>
            <a:r>
              <a:rPr lang="en-US" b="true" sz="5861" spc="45">
                <a:solidFill>
                  <a:srgbClr val="002060"/>
                </a:solidFill>
                <a:latin typeface="TT Phobos Bold"/>
                <a:ea typeface="TT Phobos Bold"/>
                <a:cs typeface="TT Phobos Bold"/>
                <a:sym typeface="TT Phobos Bold"/>
              </a:rPr>
              <a:t>DESIGN THINKING LAB </a:t>
            </a:r>
          </a:p>
          <a:p>
            <a:pPr algn="ctr">
              <a:lnSpc>
                <a:spcPts val="7873"/>
              </a:lnSpc>
            </a:pPr>
            <a:r>
              <a:rPr lang="en-US" b="true" sz="6561" spc="51">
                <a:solidFill>
                  <a:srgbClr val="C00000"/>
                </a:solidFill>
                <a:latin typeface="TT Phobos Bold"/>
                <a:ea typeface="TT Phobos Bold"/>
                <a:cs typeface="TT Phobos Bold"/>
                <a:sym typeface="TT Phobos Bold"/>
              </a:rPr>
              <a:t>AI237DL</a:t>
            </a:r>
            <a:r>
              <a:rPr lang="en-US" sz="6561" spc="51">
                <a:solidFill>
                  <a:srgbClr val="002060"/>
                </a:solidFill>
                <a:latin typeface="TT Phobos"/>
                <a:ea typeface="TT Phobos"/>
                <a:cs typeface="TT Phobos"/>
                <a:sym typeface="TT Phobos"/>
              </a:rPr>
              <a:t> </a:t>
            </a:r>
          </a:p>
        </p:txBody>
      </p:sp>
      <p:sp>
        <p:nvSpPr>
          <p:cNvPr name="Freeform 6" id="6"/>
          <p:cNvSpPr/>
          <p:nvPr/>
        </p:nvSpPr>
        <p:spPr>
          <a:xfrm flipH="false" flipV="false" rot="0">
            <a:off x="0" y="63030"/>
            <a:ext cx="2941522" cy="1286954"/>
          </a:xfrm>
          <a:custGeom>
            <a:avLst/>
            <a:gdLst/>
            <a:ahLst/>
            <a:cxnLst/>
            <a:rect r="r" b="b" t="t" l="l"/>
            <a:pathLst>
              <a:path h="1286954" w="2941522">
                <a:moveTo>
                  <a:pt x="0" y="0"/>
                </a:moveTo>
                <a:lnTo>
                  <a:pt x="2941522" y="0"/>
                </a:lnTo>
                <a:lnTo>
                  <a:pt x="2941522" y="1286955"/>
                </a:lnTo>
                <a:lnTo>
                  <a:pt x="0" y="1286955"/>
                </a:lnTo>
                <a:lnTo>
                  <a:pt x="0" y="0"/>
                </a:lnTo>
                <a:close/>
              </a:path>
            </a:pathLst>
          </a:custGeom>
          <a:blipFill>
            <a:blip r:embed="rId4"/>
            <a:stretch>
              <a:fillRect l="-4054" t="-1088" r="0" b="-1088"/>
            </a:stretch>
          </a:blipFill>
        </p:spPr>
      </p:sp>
      <p:sp>
        <p:nvSpPr>
          <p:cNvPr name="Freeform 7" id="7"/>
          <p:cNvSpPr/>
          <p:nvPr/>
        </p:nvSpPr>
        <p:spPr>
          <a:xfrm flipH="false" flipV="false" rot="0">
            <a:off x="14291417" y="63030"/>
            <a:ext cx="3996583" cy="746535"/>
          </a:xfrm>
          <a:custGeom>
            <a:avLst/>
            <a:gdLst/>
            <a:ahLst/>
            <a:cxnLst/>
            <a:rect r="r" b="b" t="t" l="l"/>
            <a:pathLst>
              <a:path h="746535" w="3996583">
                <a:moveTo>
                  <a:pt x="0" y="0"/>
                </a:moveTo>
                <a:lnTo>
                  <a:pt x="3996583" y="0"/>
                </a:lnTo>
                <a:lnTo>
                  <a:pt x="3996583" y="746536"/>
                </a:lnTo>
                <a:lnTo>
                  <a:pt x="0" y="746536"/>
                </a:lnTo>
                <a:lnTo>
                  <a:pt x="0" y="0"/>
                </a:lnTo>
                <a:close/>
              </a:path>
            </a:pathLst>
          </a:custGeom>
          <a:blipFill>
            <a:blip r:embed="rId5"/>
            <a:stretch>
              <a:fillRect l="0" t="0" r="0" b="0"/>
            </a:stretch>
          </a:blipFill>
        </p:spPr>
      </p:sp>
      <p:sp>
        <p:nvSpPr>
          <p:cNvPr name="TextBox 8" id="8"/>
          <p:cNvSpPr txBox="true"/>
          <p:nvPr/>
        </p:nvSpPr>
        <p:spPr>
          <a:xfrm rot="0">
            <a:off x="4013937" y="4188352"/>
            <a:ext cx="10584900" cy="3544732"/>
          </a:xfrm>
          <a:prstGeom prst="rect">
            <a:avLst/>
          </a:prstGeom>
        </p:spPr>
        <p:txBody>
          <a:bodyPr anchor="t" rtlCol="false" tIns="0" lIns="0" bIns="0" rIns="0">
            <a:spAutoFit/>
          </a:bodyPr>
          <a:lstStyle/>
          <a:p>
            <a:pPr algn="ctr">
              <a:lnSpc>
                <a:spcPts val="3676"/>
              </a:lnSpc>
            </a:pPr>
            <a:r>
              <a:rPr lang="en-US" sz="4131" spc="31">
                <a:solidFill>
                  <a:srgbClr val="002060"/>
                </a:solidFill>
                <a:latin typeface="TT Phobos"/>
                <a:ea typeface="TT Phobos"/>
                <a:cs typeface="TT Phobos"/>
                <a:sym typeface="TT Phobos"/>
              </a:rPr>
              <a:t>Team Members</a:t>
            </a:r>
          </a:p>
          <a:p>
            <a:pPr algn="l">
              <a:lnSpc>
                <a:spcPts val="2757"/>
              </a:lnSpc>
            </a:pPr>
          </a:p>
          <a:p>
            <a:pPr algn="l">
              <a:lnSpc>
                <a:spcPts val="4864"/>
              </a:lnSpc>
            </a:pPr>
            <a:r>
              <a:rPr lang="en-US" sz="3098" spc="23">
                <a:solidFill>
                  <a:srgbClr val="000000"/>
                </a:solidFill>
                <a:latin typeface="TT Phobos"/>
                <a:ea typeface="TT Phobos"/>
                <a:cs typeface="TT Phobos"/>
                <a:sym typeface="TT Phobos"/>
              </a:rPr>
              <a:t>    </a:t>
            </a:r>
            <a:r>
              <a:rPr lang="en-US" sz="3098" spc="23">
                <a:solidFill>
                  <a:srgbClr val="C00000"/>
                </a:solidFill>
                <a:latin typeface="TT Phobos"/>
                <a:ea typeface="TT Phobos"/>
                <a:cs typeface="TT Phobos"/>
                <a:sym typeface="TT Phobos"/>
              </a:rPr>
              <a:t>Name  of the Student                                   USN</a:t>
            </a:r>
          </a:p>
          <a:p>
            <a:pPr algn="l">
              <a:lnSpc>
                <a:spcPts val="5199"/>
              </a:lnSpc>
            </a:pPr>
            <a:r>
              <a:rPr lang="en-US" sz="3311" spc="30">
                <a:solidFill>
                  <a:srgbClr val="000000"/>
                </a:solidFill>
                <a:latin typeface="Bantayog"/>
                <a:ea typeface="Bantayog"/>
                <a:cs typeface="Bantayog"/>
                <a:sym typeface="Bantayog"/>
              </a:rPr>
              <a:t>1.ADITYA RANJAN                            1RV23AI008</a:t>
            </a:r>
          </a:p>
          <a:p>
            <a:pPr algn="l">
              <a:lnSpc>
                <a:spcPts val="3974"/>
              </a:lnSpc>
            </a:pPr>
            <a:r>
              <a:rPr lang="en-US" sz="3311" spc="29">
                <a:solidFill>
                  <a:srgbClr val="000000"/>
                </a:solidFill>
                <a:latin typeface="Bantayog"/>
                <a:ea typeface="Bantayog"/>
                <a:cs typeface="Bantayog"/>
                <a:sym typeface="Bantayog"/>
              </a:rPr>
              <a:t>2.GARV AGARWALLA                       1RV23AI034</a:t>
            </a:r>
          </a:p>
          <a:p>
            <a:pPr algn="l">
              <a:lnSpc>
                <a:spcPts val="3974"/>
              </a:lnSpc>
            </a:pPr>
            <a:r>
              <a:rPr lang="en-US" sz="3311" spc="29">
                <a:solidFill>
                  <a:srgbClr val="000000"/>
                </a:solidFill>
                <a:latin typeface="Bantayog"/>
                <a:ea typeface="Bantayog"/>
                <a:cs typeface="Bantayog"/>
                <a:sym typeface="Bantayog"/>
              </a:rPr>
              <a:t>3.AHIBHRUTH A                               1RV23AI011</a:t>
            </a:r>
          </a:p>
          <a:p>
            <a:pPr algn="l">
              <a:lnSpc>
                <a:spcPts val="3974"/>
              </a:lnSpc>
            </a:pPr>
            <a:r>
              <a:rPr lang="en-US" sz="3311" spc="29">
                <a:solidFill>
                  <a:srgbClr val="000000"/>
                </a:solidFill>
                <a:latin typeface="Bantayog"/>
                <a:ea typeface="Bantayog"/>
                <a:cs typeface="Bantayog"/>
                <a:sym typeface="Bantayog"/>
              </a:rPr>
              <a:t>4.DIPTANSHU KUMAR                       1RV23AI033</a:t>
            </a:r>
          </a:p>
        </p:txBody>
      </p:sp>
      <p:sp>
        <p:nvSpPr>
          <p:cNvPr name="TextBox 9" id="9"/>
          <p:cNvSpPr txBox="true"/>
          <p:nvPr/>
        </p:nvSpPr>
        <p:spPr>
          <a:xfrm rot="0">
            <a:off x="12990254" y="8288040"/>
            <a:ext cx="8538091" cy="2365598"/>
          </a:xfrm>
          <a:prstGeom prst="rect">
            <a:avLst/>
          </a:prstGeom>
        </p:spPr>
        <p:txBody>
          <a:bodyPr anchor="t" rtlCol="false" tIns="0" lIns="0" bIns="0" rIns="0">
            <a:spAutoFit/>
          </a:bodyPr>
          <a:lstStyle/>
          <a:p>
            <a:pPr algn="l">
              <a:lnSpc>
                <a:spcPts val="4278"/>
              </a:lnSpc>
            </a:pPr>
            <a:r>
              <a:rPr lang="en-US" sz="3565" spc="27">
                <a:solidFill>
                  <a:srgbClr val="C00000"/>
                </a:solidFill>
                <a:latin typeface="TT Phobos"/>
                <a:ea typeface="TT Phobos"/>
                <a:cs typeface="TT Phobos"/>
                <a:sym typeface="TT Phobos"/>
              </a:rPr>
              <a:t>Mentor</a:t>
            </a:r>
          </a:p>
          <a:p>
            <a:pPr algn="l">
              <a:lnSpc>
                <a:spcPts val="3405"/>
              </a:lnSpc>
            </a:pPr>
            <a:r>
              <a:rPr lang="en-US" sz="2838" spc="19">
                <a:solidFill>
                  <a:srgbClr val="002060"/>
                </a:solidFill>
                <a:latin typeface="TT Phobos"/>
                <a:ea typeface="TT Phobos"/>
                <a:cs typeface="TT Phobos"/>
                <a:sym typeface="TT Phobos"/>
              </a:rPr>
              <a:t>Dr. Vijayalakshmi M.N</a:t>
            </a:r>
            <a:r>
              <a:rPr lang="en-US" sz="2838" spc="19">
                <a:solidFill>
                  <a:srgbClr val="002060"/>
                </a:solidFill>
                <a:latin typeface="TT Phobos"/>
                <a:ea typeface="TT Phobos"/>
                <a:cs typeface="TT Phobos"/>
                <a:sym typeface="TT Phobos"/>
              </a:rPr>
              <a:t>   </a:t>
            </a:r>
          </a:p>
          <a:p>
            <a:pPr algn="l">
              <a:lnSpc>
                <a:spcPts val="3405"/>
              </a:lnSpc>
            </a:pPr>
            <a:r>
              <a:rPr lang="en-US" sz="2838" spc="19">
                <a:solidFill>
                  <a:srgbClr val="002060"/>
                </a:solidFill>
                <a:latin typeface="TT Phobos"/>
                <a:ea typeface="TT Phobos"/>
                <a:cs typeface="TT Phobos"/>
                <a:sym typeface="TT Phobos"/>
              </a:rPr>
              <a:t>Associate Professor</a:t>
            </a:r>
          </a:p>
          <a:p>
            <a:pPr algn="l">
              <a:lnSpc>
                <a:spcPts val="3405"/>
              </a:lnSpc>
            </a:pPr>
            <a:r>
              <a:rPr lang="en-US" sz="2838" spc="19">
                <a:solidFill>
                  <a:srgbClr val="002060"/>
                </a:solidFill>
                <a:latin typeface="TT Phobos"/>
                <a:ea typeface="TT Phobos"/>
                <a:cs typeface="TT Phobos"/>
                <a:sym typeface="TT Phobos"/>
              </a:rPr>
              <a:t>Department of AI&amp;ML ,RVCE</a:t>
            </a:r>
          </a:p>
          <a:p>
            <a:pPr algn="l">
              <a:lnSpc>
                <a:spcPts val="3405"/>
              </a:lnSpc>
            </a:pPr>
            <a:r>
              <a:rPr lang="en-US" sz="2838" spc="21">
                <a:solidFill>
                  <a:srgbClr val="002060"/>
                </a:solidFill>
                <a:latin typeface="TT Phobos"/>
                <a:ea typeface="TT Phobos"/>
                <a:cs typeface="TT Phobos"/>
                <a:sym typeface="TT Phobos"/>
              </a:rPr>
              <a:t>                           </a:t>
            </a:r>
          </a:p>
          <a:p>
            <a:pPr algn="l">
              <a:lnSpc>
                <a:spcPts val="1004"/>
              </a:lnSpc>
            </a:pPr>
            <a:r>
              <a:rPr lang="en-US" sz="837" spc="7">
                <a:solidFill>
                  <a:srgbClr val="000000"/>
                </a:solidFill>
                <a:latin typeface="TT Rounds Condensed"/>
                <a:ea typeface="TT Rounds Condensed"/>
                <a:cs typeface="TT Rounds Condensed"/>
                <a:sym typeface="TT Rounds Condensed"/>
              </a:rPr>
              <a:t>           </a:t>
            </a:r>
          </a:p>
        </p:txBody>
      </p:sp>
      <p:sp>
        <p:nvSpPr>
          <p:cNvPr name="TextBox 10" id="10"/>
          <p:cNvSpPr txBox="true"/>
          <p:nvPr/>
        </p:nvSpPr>
        <p:spPr>
          <a:xfrm rot="0">
            <a:off x="326730" y="8127814"/>
            <a:ext cx="7374413" cy="1343025"/>
          </a:xfrm>
          <a:prstGeom prst="rect">
            <a:avLst/>
          </a:prstGeom>
        </p:spPr>
        <p:txBody>
          <a:bodyPr anchor="t" rtlCol="false" tIns="0" lIns="0" bIns="0" rIns="0">
            <a:spAutoFit/>
          </a:bodyPr>
          <a:lstStyle/>
          <a:p>
            <a:pPr algn="l">
              <a:lnSpc>
                <a:spcPts val="5238"/>
              </a:lnSpc>
            </a:pPr>
            <a:r>
              <a:rPr lang="en-US" sz="4365" spc="33">
                <a:solidFill>
                  <a:srgbClr val="002060"/>
                </a:solidFill>
                <a:latin typeface="TT Phobos"/>
                <a:ea typeface="TT Phobos"/>
                <a:cs typeface="TT Phobos"/>
                <a:sym typeface="TT Phobos"/>
              </a:rPr>
              <a:t>Domain</a:t>
            </a:r>
          </a:p>
          <a:p>
            <a:pPr algn="l">
              <a:lnSpc>
                <a:spcPts val="3492"/>
              </a:lnSpc>
            </a:pPr>
            <a:r>
              <a:rPr lang="en-US" sz="2910" spc="22">
                <a:solidFill>
                  <a:srgbClr val="C00000"/>
                </a:solidFill>
                <a:latin typeface="TT Phobos"/>
                <a:ea typeface="TT Phobos"/>
                <a:cs typeface="TT Phobos"/>
                <a:sym typeface="TT Phobos"/>
              </a:rPr>
              <a:t>Digital Humanities</a:t>
            </a:r>
          </a:p>
          <a:p>
            <a:pPr algn="l">
              <a:lnSpc>
                <a:spcPts val="1964"/>
              </a:lnSpc>
            </a:pPr>
            <a:r>
              <a:rPr lang="en-US" sz="1637" spc="14">
                <a:solidFill>
                  <a:srgbClr val="000000"/>
                </a:solidFill>
                <a:latin typeface="TT Rounds Condensed"/>
                <a:ea typeface="TT Rounds Condensed"/>
                <a:cs typeface="TT Rounds Condensed"/>
                <a:sym typeface="TT Rounds Condensed"/>
              </a:rPr>
              <a:t>           </a:t>
            </a:r>
          </a:p>
        </p:txBody>
      </p:sp>
      <p:grpSp>
        <p:nvGrpSpPr>
          <p:cNvPr name="Group 11" id="11"/>
          <p:cNvGrpSpPr/>
          <p:nvPr/>
        </p:nvGrpSpPr>
        <p:grpSpPr>
          <a:xfrm rot="0">
            <a:off x="-20955" y="9470839"/>
            <a:ext cx="10368327" cy="776986"/>
            <a:chOff x="0" y="0"/>
            <a:chExt cx="13824437" cy="1035981"/>
          </a:xfrm>
        </p:grpSpPr>
        <p:sp>
          <p:nvSpPr>
            <p:cNvPr name="Freeform 12" id="12"/>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3" id="13"/>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TextBox 14" id="14"/>
          <p:cNvSpPr txBox="true"/>
          <p:nvPr/>
        </p:nvSpPr>
        <p:spPr>
          <a:xfrm rot="0">
            <a:off x="1887579" y="835317"/>
            <a:ext cx="14017968" cy="1324210"/>
          </a:xfrm>
          <a:prstGeom prst="rect">
            <a:avLst/>
          </a:prstGeom>
        </p:spPr>
        <p:txBody>
          <a:bodyPr anchor="t" rtlCol="false" tIns="0" lIns="0" bIns="0" rIns="0">
            <a:spAutoFit/>
          </a:bodyPr>
          <a:lstStyle/>
          <a:p>
            <a:pPr algn="ctr">
              <a:lnSpc>
                <a:spcPts val="5240"/>
              </a:lnSpc>
              <a:spcBef>
                <a:spcPct val="0"/>
              </a:spcBef>
            </a:pPr>
            <a:r>
              <a:rPr lang="en-US" b="true" sz="4367" spc="32">
                <a:solidFill>
                  <a:srgbClr val="000000"/>
                </a:solidFill>
                <a:latin typeface="TT Phobos Bold"/>
                <a:ea typeface="TT Phobos Bold"/>
                <a:cs typeface="TT Phobos Bold"/>
                <a:sym typeface="TT Phobos Bold"/>
              </a:rPr>
              <a:t>Department of Artificial Intelligence and 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1610" y="48296"/>
            <a:ext cx="2705863" cy="1200023"/>
          </a:xfrm>
          <a:custGeom>
            <a:avLst/>
            <a:gdLst/>
            <a:ahLst/>
            <a:cxnLst/>
            <a:rect r="r" b="b" t="t" l="l"/>
            <a:pathLst>
              <a:path h="1200023" w="2705863">
                <a:moveTo>
                  <a:pt x="0" y="0"/>
                </a:moveTo>
                <a:lnTo>
                  <a:pt x="2705863" y="0"/>
                </a:lnTo>
                <a:lnTo>
                  <a:pt x="2705863" y="1200022"/>
                </a:lnTo>
                <a:lnTo>
                  <a:pt x="0" y="1200022"/>
                </a:lnTo>
                <a:lnTo>
                  <a:pt x="0" y="0"/>
                </a:lnTo>
                <a:close/>
              </a:path>
            </a:pathLst>
          </a:custGeom>
          <a:blipFill>
            <a:blip r:embed="rId4"/>
            <a:stretch>
              <a:fillRect l="-4271" t="-504" r="0" b="-504"/>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grpSp>
        <p:nvGrpSpPr>
          <p:cNvPr name="Group 12" id="12"/>
          <p:cNvGrpSpPr/>
          <p:nvPr/>
        </p:nvGrpSpPr>
        <p:grpSpPr>
          <a:xfrm rot="0">
            <a:off x="842287" y="1595764"/>
            <a:ext cx="16679542" cy="7878299"/>
            <a:chOff x="0" y="0"/>
            <a:chExt cx="22239389" cy="10504398"/>
          </a:xfrm>
        </p:grpSpPr>
        <p:sp>
          <p:nvSpPr>
            <p:cNvPr name="Freeform 13" id="13"/>
            <p:cNvSpPr/>
            <p:nvPr/>
          </p:nvSpPr>
          <p:spPr>
            <a:xfrm flipH="false" flipV="false" rot="0">
              <a:off x="4606983" y="3583288"/>
              <a:ext cx="5280372" cy="3255350"/>
            </a:xfrm>
            <a:custGeom>
              <a:avLst/>
              <a:gdLst/>
              <a:ahLst/>
              <a:cxnLst/>
              <a:rect r="r" b="b" t="t" l="l"/>
              <a:pathLst>
                <a:path h="3255350" w="5280372">
                  <a:moveTo>
                    <a:pt x="0" y="0"/>
                  </a:moveTo>
                  <a:lnTo>
                    <a:pt x="5280372" y="0"/>
                  </a:lnTo>
                  <a:lnTo>
                    <a:pt x="5280372" y="3255350"/>
                  </a:lnTo>
                  <a:lnTo>
                    <a:pt x="0" y="3255350"/>
                  </a:lnTo>
                  <a:lnTo>
                    <a:pt x="0" y="0"/>
                  </a:lnTo>
                  <a:close/>
                </a:path>
              </a:pathLst>
            </a:custGeom>
            <a:blipFill>
              <a:blip r:embed="rId6"/>
              <a:stretch>
                <a:fillRect l="-7517" t="-6588" r="-22020" b="-11602"/>
              </a:stretch>
            </a:blipFill>
          </p:spPr>
        </p:sp>
        <p:sp>
          <p:nvSpPr>
            <p:cNvPr name="Freeform 14" id="14"/>
            <p:cNvSpPr/>
            <p:nvPr/>
          </p:nvSpPr>
          <p:spPr>
            <a:xfrm flipH="false" flipV="false" rot="0">
              <a:off x="0" y="6838638"/>
              <a:ext cx="6414872" cy="3624403"/>
            </a:xfrm>
            <a:custGeom>
              <a:avLst/>
              <a:gdLst/>
              <a:ahLst/>
              <a:cxnLst/>
              <a:rect r="r" b="b" t="t" l="l"/>
              <a:pathLst>
                <a:path h="3624403" w="6414872">
                  <a:moveTo>
                    <a:pt x="0" y="0"/>
                  </a:moveTo>
                  <a:lnTo>
                    <a:pt x="6414872" y="0"/>
                  </a:lnTo>
                  <a:lnTo>
                    <a:pt x="6414872" y="3624402"/>
                  </a:lnTo>
                  <a:lnTo>
                    <a:pt x="0" y="3624402"/>
                  </a:lnTo>
                  <a:lnTo>
                    <a:pt x="0" y="0"/>
                  </a:lnTo>
                  <a:close/>
                </a:path>
              </a:pathLst>
            </a:custGeom>
            <a:blipFill>
              <a:blip r:embed="rId7"/>
              <a:stretch>
                <a:fillRect l="-9207" t="-6448" r="-9508" b="-11742"/>
              </a:stretch>
            </a:blipFill>
          </p:spPr>
        </p:sp>
        <p:sp>
          <p:nvSpPr>
            <p:cNvPr name="Freeform 15" id="15"/>
            <p:cNvSpPr/>
            <p:nvPr/>
          </p:nvSpPr>
          <p:spPr>
            <a:xfrm flipH="false" flipV="false" rot="0">
              <a:off x="0" y="3624646"/>
              <a:ext cx="4606983" cy="3213992"/>
            </a:xfrm>
            <a:custGeom>
              <a:avLst/>
              <a:gdLst/>
              <a:ahLst/>
              <a:cxnLst/>
              <a:rect r="r" b="b" t="t" l="l"/>
              <a:pathLst>
                <a:path h="3213992" w="4606983">
                  <a:moveTo>
                    <a:pt x="0" y="0"/>
                  </a:moveTo>
                  <a:lnTo>
                    <a:pt x="4606983" y="0"/>
                  </a:lnTo>
                  <a:lnTo>
                    <a:pt x="4606983" y="3213992"/>
                  </a:lnTo>
                  <a:lnTo>
                    <a:pt x="0" y="3213992"/>
                  </a:lnTo>
                  <a:lnTo>
                    <a:pt x="0" y="0"/>
                  </a:lnTo>
                  <a:close/>
                </a:path>
              </a:pathLst>
            </a:custGeom>
            <a:blipFill>
              <a:blip r:embed="rId8"/>
              <a:stretch>
                <a:fillRect l="-26032" t="-6724" r="-20552" b="-11467"/>
              </a:stretch>
            </a:blipFill>
          </p:spPr>
        </p:sp>
        <p:sp>
          <p:nvSpPr>
            <p:cNvPr name="Freeform 16" id="16"/>
            <p:cNvSpPr/>
            <p:nvPr/>
          </p:nvSpPr>
          <p:spPr>
            <a:xfrm flipH="false" flipV="false" rot="0">
              <a:off x="9887355" y="3542558"/>
              <a:ext cx="5545650" cy="3336249"/>
            </a:xfrm>
            <a:custGeom>
              <a:avLst/>
              <a:gdLst/>
              <a:ahLst/>
              <a:cxnLst/>
              <a:rect r="r" b="b" t="t" l="l"/>
              <a:pathLst>
                <a:path h="3336249" w="5545650">
                  <a:moveTo>
                    <a:pt x="0" y="0"/>
                  </a:moveTo>
                  <a:lnTo>
                    <a:pt x="5545650" y="0"/>
                  </a:lnTo>
                  <a:lnTo>
                    <a:pt x="5545650" y="3336249"/>
                  </a:lnTo>
                  <a:lnTo>
                    <a:pt x="0" y="3336249"/>
                  </a:lnTo>
                  <a:lnTo>
                    <a:pt x="0" y="0"/>
                  </a:lnTo>
                  <a:close/>
                </a:path>
              </a:pathLst>
            </a:custGeom>
            <a:blipFill>
              <a:blip r:embed="rId9"/>
              <a:stretch>
                <a:fillRect l="0" t="-6412" r="0" b="-6412"/>
              </a:stretch>
            </a:blipFill>
          </p:spPr>
        </p:sp>
        <p:sp>
          <p:nvSpPr>
            <p:cNvPr name="Freeform 17" id="17"/>
            <p:cNvSpPr/>
            <p:nvPr/>
          </p:nvSpPr>
          <p:spPr>
            <a:xfrm flipH="false" flipV="false" rot="0">
              <a:off x="5552947" y="10735"/>
              <a:ext cx="5250968" cy="3572553"/>
            </a:xfrm>
            <a:custGeom>
              <a:avLst/>
              <a:gdLst/>
              <a:ahLst/>
              <a:cxnLst/>
              <a:rect r="r" b="b" t="t" l="l"/>
              <a:pathLst>
                <a:path h="3572553" w="5250968">
                  <a:moveTo>
                    <a:pt x="0" y="0"/>
                  </a:moveTo>
                  <a:lnTo>
                    <a:pt x="5250968" y="0"/>
                  </a:lnTo>
                  <a:lnTo>
                    <a:pt x="5250968" y="3572553"/>
                  </a:lnTo>
                  <a:lnTo>
                    <a:pt x="0" y="3572553"/>
                  </a:lnTo>
                  <a:lnTo>
                    <a:pt x="0" y="0"/>
                  </a:lnTo>
                  <a:close/>
                </a:path>
              </a:pathLst>
            </a:custGeom>
            <a:blipFill>
              <a:blip r:embed="rId10"/>
              <a:stretch>
                <a:fillRect l="-10491" t="-6862" r="-33099" b="-11853"/>
              </a:stretch>
            </a:blipFill>
          </p:spPr>
        </p:sp>
        <p:sp>
          <p:nvSpPr>
            <p:cNvPr name="Freeform 18" id="18"/>
            <p:cNvSpPr/>
            <p:nvPr/>
          </p:nvSpPr>
          <p:spPr>
            <a:xfrm flipH="false" flipV="false" rot="0">
              <a:off x="10681057" y="0"/>
              <a:ext cx="6299615" cy="3624646"/>
            </a:xfrm>
            <a:custGeom>
              <a:avLst/>
              <a:gdLst/>
              <a:ahLst/>
              <a:cxnLst/>
              <a:rect r="r" b="b" t="t" l="l"/>
              <a:pathLst>
                <a:path h="3624646" w="6299615">
                  <a:moveTo>
                    <a:pt x="0" y="0"/>
                  </a:moveTo>
                  <a:lnTo>
                    <a:pt x="6299615" y="0"/>
                  </a:lnTo>
                  <a:lnTo>
                    <a:pt x="6299615" y="3624646"/>
                  </a:lnTo>
                  <a:lnTo>
                    <a:pt x="0" y="3624646"/>
                  </a:lnTo>
                  <a:lnTo>
                    <a:pt x="0" y="0"/>
                  </a:lnTo>
                  <a:close/>
                </a:path>
              </a:pathLst>
            </a:custGeom>
            <a:blipFill>
              <a:blip r:embed="rId11"/>
              <a:stretch>
                <a:fillRect l="-8929" t="-6556" r="-11966" b="-11634"/>
              </a:stretch>
            </a:blipFill>
          </p:spPr>
        </p:sp>
        <p:sp>
          <p:nvSpPr>
            <p:cNvPr name="Freeform 19" id="19"/>
            <p:cNvSpPr/>
            <p:nvPr/>
          </p:nvSpPr>
          <p:spPr>
            <a:xfrm flipH="false" flipV="false" rot="0">
              <a:off x="0" y="10735"/>
              <a:ext cx="5565647" cy="3613911"/>
            </a:xfrm>
            <a:custGeom>
              <a:avLst/>
              <a:gdLst/>
              <a:ahLst/>
              <a:cxnLst/>
              <a:rect r="r" b="b" t="t" l="l"/>
              <a:pathLst>
                <a:path h="3613911" w="5565647">
                  <a:moveTo>
                    <a:pt x="0" y="0"/>
                  </a:moveTo>
                  <a:lnTo>
                    <a:pt x="5565647" y="0"/>
                  </a:lnTo>
                  <a:lnTo>
                    <a:pt x="5565647" y="3613911"/>
                  </a:lnTo>
                  <a:lnTo>
                    <a:pt x="0" y="3613911"/>
                  </a:lnTo>
                  <a:lnTo>
                    <a:pt x="0" y="0"/>
                  </a:lnTo>
                  <a:close/>
                </a:path>
              </a:pathLst>
            </a:custGeom>
            <a:blipFill>
              <a:blip r:embed="rId12"/>
              <a:stretch>
                <a:fillRect l="-9860" t="-5337" r="-26574" b="-12853"/>
              </a:stretch>
            </a:blipFill>
          </p:spPr>
        </p:sp>
        <p:sp>
          <p:nvSpPr>
            <p:cNvPr name="Freeform 20" id="20"/>
            <p:cNvSpPr/>
            <p:nvPr/>
          </p:nvSpPr>
          <p:spPr>
            <a:xfrm flipH="false" flipV="false" rot="0">
              <a:off x="6414872" y="6918470"/>
              <a:ext cx="4654079" cy="3584233"/>
            </a:xfrm>
            <a:custGeom>
              <a:avLst/>
              <a:gdLst/>
              <a:ahLst/>
              <a:cxnLst/>
              <a:rect r="r" b="b" t="t" l="l"/>
              <a:pathLst>
                <a:path h="3584233" w="4654079">
                  <a:moveTo>
                    <a:pt x="0" y="0"/>
                  </a:moveTo>
                  <a:lnTo>
                    <a:pt x="4654079" y="0"/>
                  </a:lnTo>
                  <a:lnTo>
                    <a:pt x="4654079" y="3584234"/>
                  </a:lnTo>
                  <a:lnTo>
                    <a:pt x="0" y="3584234"/>
                  </a:lnTo>
                  <a:lnTo>
                    <a:pt x="0" y="0"/>
                  </a:lnTo>
                  <a:close/>
                </a:path>
              </a:pathLst>
            </a:custGeom>
            <a:blipFill>
              <a:blip r:embed="rId13"/>
              <a:stretch>
                <a:fillRect l="-16081" t="0" r="-21441" b="0"/>
              </a:stretch>
            </a:blipFill>
          </p:spPr>
        </p:sp>
        <p:sp>
          <p:nvSpPr>
            <p:cNvPr name="Freeform 21" id="21"/>
            <p:cNvSpPr/>
            <p:nvPr/>
          </p:nvSpPr>
          <p:spPr>
            <a:xfrm flipH="false" flipV="false" rot="0">
              <a:off x="11068951" y="6878807"/>
              <a:ext cx="5038296" cy="3584233"/>
            </a:xfrm>
            <a:custGeom>
              <a:avLst/>
              <a:gdLst/>
              <a:ahLst/>
              <a:cxnLst/>
              <a:rect r="r" b="b" t="t" l="l"/>
              <a:pathLst>
                <a:path h="3584233" w="5038296">
                  <a:moveTo>
                    <a:pt x="0" y="0"/>
                  </a:moveTo>
                  <a:lnTo>
                    <a:pt x="5038296" y="0"/>
                  </a:lnTo>
                  <a:lnTo>
                    <a:pt x="5038296" y="3584233"/>
                  </a:lnTo>
                  <a:lnTo>
                    <a:pt x="0" y="3584233"/>
                  </a:lnTo>
                  <a:lnTo>
                    <a:pt x="0" y="0"/>
                  </a:lnTo>
                  <a:close/>
                </a:path>
              </a:pathLst>
            </a:custGeom>
            <a:blipFill>
              <a:blip r:embed="rId14"/>
              <a:stretch>
                <a:fillRect l="0" t="-148883" r="-24758" b="-150820"/>
              </a:stretch>
            </a:blipFill>
          </p:spPr>
        </p:sp>
        <p:sp>
          <p:nvSpPr>
            <p:cNvPr name="Freeform 22" id="22"/>
            <p:cNvSpPr/>
            <p:nvPr/>
          </p:nvSpPr>
          <p:spPr>
            <a:xfrm flipH="false" flipV="false" rot="0">
              <a:off x="16107247" y="6920165"/>
              <a:ext cx="6132142" cy="3584233"/>
            </a:xfrm>
            <a:custGeom>
              <a:avLst/>
              <a:gdLst/>
              <a:ahLst/>
              <a:cxnLst/>
              <a:rect r="r" b="b" t="t" l="l"/>
              <a:pathLst>
                <a:path h="3584233" w="6132142">
                  <a:moveTo>
                    <a:pt x="0" y="0"/>
                  </a:moveTo>
                  <a:lnTo>
                    <a:pt x="6132142" y="0"/>
                  </a:lnTo>
                  <a:lnTo>
                    <a:pt x="6132142" y="3584233"/>
                  </a:lnTo>
                  <a:lnTo>
                    <a:pt x="0" y="3584233"/>
                  </a:lnTo>
                  <a:lnTo>
                    <a:pt x="0" y="0"/>
                  </a:lnTo>
                  <a:close/>
                </a:path>
              </a:pathLst>
            </a:custGeom>
            <a:blipFill>
              <a:blip r:embed="rId15"/>
              <a:stretch>
                <a:fillRect l="-8993" t="-197202" r="-17169" b="-194760"/>
              </a:stretch>
            </a:blipFill>
          </p:spPr>
        </p:sp>
        <p:sp>
          <p:nvSpPr>
            <p:cNvPr name="Freeform 23" id="23"/>
            <p:cNvSpPr/>
            <p:nvPr/>
          </p:nvSpPr>
          <p:spPr>
            <a:xfrm flipH="false" flipV="false" rot="0">
              <a:off x="16955272" y="0"/>
              <a:ext cx="5284117" cy="3747409"/>
            </a:xfrm>
            <a:custGeom>
              <a:avLst/>
              <a:gdLst/>
              <a:ahLst/>
              <a:cxnLst/>
              <a:rect r="r" b="b" t="t" l="l"/>
              <a:pathLst>
                <a:path h="3747409" w="5284117">
                  <a:moveTo>
                    <a:pt x="0" y="0"/>
                  </a:moveTo>
                  <a:lnTo>
                    <a:pt x="5284117" y="0"/>
                  </a:lnTo>
                  <a:lnTo>
                    <a:pt x="5284117" y="3747409"/>
                  </a:lnTo>
                  <a:lnTo>
                    <a:pt x="0" y="3747409"/>
                  </a:lnTo>
                  <a:lnTo>
                    <a:pt x="0" y="0"/>
                  </a:lnTo>
                  <a:close/>
                </a:path>
              </a:pathLst>
            </a:custGeom>
            <a:blipFill>
              <a:blip r:embed="rId16"/>
              <a:stretch>
                <a:fillRect l="-1592" t="-21013" r="-48942" b="-11652"/>
              </a:stretch>
            </a:blipFill>
          </p:spPr>
        </p:sp>
        <p:sp>
          <p:nvSpPr>
            <p:cNvPr name="Freeform 24" id="24"/>
            <p:cNvSpPr/>
            <p:nvPr/>
          </p:nvSpPr>
          <p:spPr>
            <a:xfrm flipH="false" flipV="false" rot="0">
              <a:off x="15433005" y="3542558"/>
              <a:ext cx="6806384" cy="3458507"/>
            </a:xfrm>
            <a:custGeom>
              <a:avLst/>
              <a:gdLst/>
              <a:ahLst/>
              <a:cxnLst/>
              <a:rect r="r" b="b" t="t" l="l"/>
              <a:pathLst>
                <a:path h="3458507" w="6806384">
                  <a:moveTo>
                    <a:pt x="0" y="0"/>
                  </a:moveTo>
                  <a:lnTo>
                    <a:pt x="6806384" y="0"/>
                  </a:lnTo>
                  <a:lnTo>
                    <a:pt x="6806384" y="3458506"/>
                  </a:lnTo>
                  <a:lnTo>
                    <a:pt x="0" y="3458506"/>
                  </a:lnTo>
                  <a:lnTo>
                    <a:pt x="0" y="0"/>
                  </a:lnTo>
                  <a:close/>
                </a:path>
              </a:pathLst>
            </a:custGeom>
            <a:blipFill>
              <a:blip r:embed="rId17"/>
              <a:stretch>
                <a:fillRect l="0" t="-73" r="0" b="-10627"/>
              </a:stretch>
            </a:blipFill>
          </p:spPr>
        </p:sp>
      </p:grpSp>
      <p:sp>
        <p:nvSpPr>
          <p:cNvPr name="TextBox 25" id="25"/>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EMPATHY</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1610" y="48296"/>
            <a:ext cx="2705863" cy="1200023"/>
          </a:xfrm>
          <a:custGeom>
            <a:avLst/>
            <a:gdLst/>
            <a:ahLst/>
            <a:cxnLst/>
            <a:rect r="r" b="b" t="t" l="l"/>
            <a:pathLst>
              <a:path h="1200023" w="2705863">
                <a:moveTo>
                  <a:pt x="0" y="0"/>
                </a:moveTo>
                <a:lnTo>
                  <a:pt x="2705863" y="0"/>
                </a:lnTo>
                <a:lnTo>
                  <a:pt x="2705863" y="1200022"/>
                </a:lnTo>
                <a:lnTo>
                  <a:pt x="0" y="1200022"/>
                </a:lnTo>
                <a:lnTo>
                  <a:pt x="0" y="0"/>
                </a:lnTo>
                <a:close/>
              </a:path>
            </a:pathLst>
          </a:custGeom>
          <a:blipFill>
            <a:blip r:embed="rId4"/>
            <a:stretch>
              <a:fillRect l="-4271" t="-504" r="0" b="-504"/>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pic>
        <p:nvPicPr>
          <p:cNvPr name="Picture 12" id="12">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13424" t="9519" r="14398" b="10278"/>
          <a:stretch>
            <a:fillRect/>
          </a:stretch>
        </p:blipFill>
        <p:spPr>
          <a:xfrm flipH="false" flipV="false" rot="0">
            <a:off x="3627465" y="2833670"/>
            <a:ext cx="9746976" cy="6092252"/>
          </a:xfrm>
          <a:prstGeom prst="rect">
            <a:avLst/>
          </a:prstGeom>
        </p:spPr>
      </p:pic>
      <p:sp>
        <p:nvSpPr>
          <p:cNvPr name="TextBox 13" id="13"/>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EMPATHY</a:t>
            </a:r>
          </a:p>
        </p:txBody>
      </p:sp>
      <p:sp>
        <p:nvSpPr>
          <p:cNvPr name="TextBox 14" id="14"/>
          <p:cNvSpPr txBox="true"/>
          <p:nvPr/>
        </p:nvSpPr>
        <p:spPr>
          <a:xfrm rot="0">
            <a:off x="1374542" y="1807826"/>
            <a:ext cx="6620237" cy="703218"/>
          </a:xfrm>
          <a:prstGeom prst="rect">
            <a:avLst/>
          </a:prstGeom>
        </p:spPr>
        <p:txBody>
          <a:bodyPr anchor="t" rtlCol="false" tIns="0" lIns="0" bIns="0" rIns="0">
            <a:spAutoFit/>
          </a:bodyPr>
          <a:lstStyle/>
          <a:p>
            <a:pPr algn="l">
              <a:lnSpc>
                <a:spcPts val="5848"/>
              </a:lnSpc>
            </a:pPr>
            <a:r>
              <a:rPr lang="en-US" b="true" sz="4238" spc="32">
                <a:solidFill>
                  <a:srgbClr val="000000"/>
                </a:solidFill>
                <a:latin typeface="TT Phobos Bold"/>
                <a:ea typeface="TT Phobos Bold"/>
                <a:cs typeface="TT Phobos Bold"/>
                <a:sym typeface="TT Phobos Bold"/>
              </a:rPr>
              <a:t>SURVEY INTERVIEW</a:t>
            </a:r>
          </a:p>
        </p:txBody>
      </p:sp>
    </p:spTree>
  </p:cSld>
  <p:clrMapOvr>
    <a:masterClrMapping/>
  </p:clrMapOvr>
  <p:transition spd="fast">
    <p:cover dir="d"/>
  </p:transition>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9525" y="48296"/>
            <a:ext cx="2671061" cy="1200023"/>
          </a:xfrm>
          <a:custGeom>
            <a:avLst/>
            <a:gdLst/>
            <a:ahLst/>
            <a:cxnLst/>
            <a:rect r="r" b="b" t="t" l="l"/>
            <a:pathLst>
              <a:path h="1200023" w="2671061">
                <a:moveTo>
                  <a:pt x="0" y="0"/>
                </a:moveTo>
                <a:lnTo>
                  <a:pt x="2671061" y="0"/>
                </a:lnTo>
                <a:lnTo>
                  <a:pt x="2671061" y="1200022"/>
                </a:lnTo>
                <a:lnTo>
                  <a:pt x="0" y="1200022"/>
                </a:lnTo>
                <a:lnTo>
                  <a:pt x="0" y="0"/>
                </a:lnTo>
                <a:close/>
              </a:path>
            </a:pathLst>
          </a:custGeom>
          <a:blipFill>
            <a:blip r:embed="rId4"/>
            <a:stretch>
              <a:fillRect l="-4283" t="0" r="-291" b="0"/>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5351437" y="190184"/>
            <a:ext cx="6958580" cy="83820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DEFINE</a:t>
            </a:r>
          </a:p>
        </p:txBody>
      </p:sp>
      <p:sp>
        <p:nvSpPr>
          <p:cNvPr name="TextBox 13" id="13"/>
          <p:cNvSpPr txBox="true"/>
          <p:nvPr/>
        </p:nvSpPr>
        <p:spPr>
          <a:xfrm rot="0">
            <a:off x="2671061" y="1451510"/>
            <a:ext cx="3092287" cy="736128"/>
          </a:xfrm>
          <a:prstGeom prst="rect">
            <a:avLst/>
          </a:prstGeom>
        </p:spPr>
        <p:txBody>
          <a:bodyPr anchor="t" rtlCol="false" tIns="0" lIns="0" bIns="0" rIns="0">
            <a:spAutoFit/>
          </a:bodyPr>
          <a:lstStyle/>
          <a:p>
            <a:pPr algn="l">
              <a:lnSpc>
                <a:spcPts val="6057"/>
              </a:lnSpc>
              <a:spcBef>
                <a:spcPct val="0"/>
              </a:spcBef>
            </a:pPr>
            <a:r>
              <a:rPr lang="en-US" b="true" sz="4326">
                <a:solidFill>
                  <a:srgbClr val="625959"/>
                </a:solidFill>
                <a:latin typeface="Montserrat Classic Bold"/>
                <a:ea typeface="Montserrat Classic Bold"/>
                <a:cs typeface="Montserrat Classic Bold"/>
                <a:sym typeface="Montserrat Classic Bold"/>
              </a:rPr>
              <a:t>DEFINE</a:t>
            </a:r>
          </a:p>
        </p:txBody>
      </p:sp>
      <p:sp>
        <p:nvSpPr>
          <p:cNvPr name="TextBox 14" id="14"/>
          <p:cNvSpPr txBox="true"/>
          <p:nvPr/>
        </p:nvSpPr>
        <p:spPr>
          <a:xfrm rot="0">
            <a:off x="-429130" y="1700512"/>
            <a:ext cx="8040896" cy="381000"/>
          </a:xfrm>
          <a:prstGeom prst="rect">
            <a:avLst/>
          </a:prstGeom>
        </p:spPr>
        <p:txBody>
          <a:bodyPr anchor="t" rtlCol="false" tIns="0" lIns="0" bIns="0" rIns="0">
            <a:spAutoFit/>
          </a:bodyPr>
          <a:lstStyle/>
          <a:p>
            <a:pPr algn="ctr">
              <a:lnSpc>
                <a:spcPts val="3055"/>
              </a:lnSpc>
              <a:spcBef>
                <a:spcPct val="0"/>
              </a:spcBef>
            </a:pPr>
            <a:r>
              <a:rPr lang="en-US" b="true" sz="2546" spc="19">
                <a:solidFill>
                  <a:srgbClr val="000000"/>
                </a:solidFill>
                <a:latin typeface="TT Phobos Bold"/>
                <a:ea typeface="TT Phobos Bold"/>
                <a:cs typeface="TT Phobos Bold"/>
                <a:sym typeface="TT Phobos Bold"/>
              </a:rPr>
              <a:t>Tools for                               Phase:</a:t>
            </a:r>
          </a:p>
        </p:txBody>
      </p:sp>
      <p:sp>
        <p:nvSpPr>
          <p:cNvPr name="TextBox 15" id="15"/>
          <p:cNvSpPr txBox="true"/>
          <p:nvPr/>
        </p:nvSpPr>
        <p:spPr>
          <a:xfrm rot="0">
            <a:off x="1028700" y="2501964"/>
            <a:ext cx="17259300" cy="5334000"/>
          </a:xfrm>
          <a:prstGeom prst="rect">
            <a:avLst/>
          </a:prstGeom>
        </p:spPr>
        <p:txBody>
          <a:bodyPr anchor="t" rtlCol="false" tIns="0" lIns="0" bIns="0" rIns="0">
            <a:spAutoFit/>
          </a:bodyPr>
          <a:lstStyle/>
          <a:p>
            <a:pPr algn="l">
              <a:lnSpc>
                <a:spcPts val="3055"/>
              </a:lnSpc>
            </a:pPr>
            <a:r>
              <a:rPr lang="en-US" sz="2546" spc="17" b="true">
                <a:solidFill>
                  <a:srgbClr val="231F20"/>
                </a:solidFill>
                <a:latin typeface="TT Phobos Bold"/>
                <a:ea typeface="TT Phobos Bold"/>
                <a:cs typeface="TT Phobos Bold"/>
                <a:sym typeface="TT Phobos Bold"/>
              </a:rPr>
              <a:t>SWOT Analysis :</a:t>
            </a:r>
          </a:p>
          <a:p>
            <a:pPr algn="l">
              <a:lnSpc>
                <a:spcPts val="3055"/>
              </a:lnSpc>
            </a:pPr>
          </a:p>
          <a:p>
            <a:pPr algn="l">
              <a:lnSpc>
                <a:spcPts val="3055"/>
              </a:lnSpc>
            </a:pPr>
            <a:r>
              <a:rPr lang="en-US" sz="2546" spc="17">
                <a:solidFill>
                  <a:srgbClr val="231F20"/>
                </a:solidFill>
                <a:latin typeface="TT Phobos"/>
                <a:ea typeface="TT Phobos"/>
                <a:cs typeface="TT Phobos"/>
                <a:sym typeface="TT Phobos"/>
              </a:rPr>
              <a:t>-SWOT analysis is a strategic planning tool that evaluates an organization or project’s *Strengths*, -*Weaknesses*, *Opportunities*, and *Threats*. It helps identify internal and external factors that affect objectives, guiding decision-making and strategic development.</a:t>
            </a:r>
          </a:p>
          <a:p>
            <a:pPr algn="l">
              <a:lnSpc>
                <a:spcPts val="3055"/>
              </a:lnSpc>
            </a:pPr>
          </a:p>
          <a:p>
            <a:pPr algn="l">
              <a:lnSpc>
                <a:spcPts val="3055"/>
              </a:lnSpc>
            </a:pPr>
            <a:r>
              <a:rPr lang="en-US" sz="2546" spc="17" b="true">
                <a:solidFill>
                  <a:srgbClr val="231F20"/>
                </a:solidFill>
                <a:latin typeface="TT Phobos Bold"/>
                <a:ea typeface="TT Phobos Bold"/>
                <a:cs typeface="TT Phobos Bold"/>
                <a:sym typeface="TT Phobos Bold"/>
              </a:rPr>
              <a:t>Stakeholder</a:t>
            </a:r>
            <a:r>
              <a:rPr lang="en-US" sz="2546" spc="17" b="true">
                <a:solidFill>
                  <a:srgbClr val="231F20"/>
                </a:solidFill>
                <a:latin typeface="TT Phobos Bold"/>
                <a:ea typeface="TT Phobos Bold"/>
                <a:cs typeface="TT Phobos Bold"/>
                <a:sym typeface="TT Phobos Bold"/>
              </a:rPr>
              <a:t> Mapping :</a:t>
            </a:r>
          </a:p>
          <a:p>
            <a:pPr algn="l">
              <a:lnSpc>
                <a:spcPts val="3055"/>
              </a:lnSpc>
            </a:pPr>
          </a:p>
          <a:p>
            <a:pPr algn="l">
              <a:lnSpc>
                <a:spcPts val="3055"/>
              </a:lnSpc>
            </a:pPr>
            <a:r>
              <a:rPr lang="en-US" sz="2546" spc="17">
                <a:solidFill>
                  <a:srgbClr val="231F20"/>
                </a:solidFill>
                <a:latin typeface="TT Phobos"/>
                <a:ea typeface="TT Phobos"/>
                <a:cs typeface="TT Phobos"/>
                <a:sym typeface="TT Phobos"/>
              </a:rPr>
              <a:t>-Stakeholder mapping analysis identifies and categorizes stakeholders based on their influence, interest, and impact on a project. This helps prioritize engagement efforts, ensuring effective communication and collaboration with key players to meet project objectives and address stakeholder needs efficiently.</a:t>
            </a:r>
          </a:p>
          <a:p>
            <a:pPr algn="l">
              <a:lnSpc>
                <a:spcPts val="3055"/>
              </a:lnSpc>
            </a:pPr>
          </a:p>
          <a:p>
            <a:pPr algn="l">
              <a:lnSpc>
                <a:spcPts val="3055"/>
              </a:lnSpc>
            </a:pPr>
          </a:p>
          <a:p>
            <a:pPr algn="ctr">
              <a:lnSpc>
                <a:spcPts val="3055"/>
              </a:lnSpc>
              <a:spcBef>
                <a:spcPct val="0"/>
              </a:spcBef>
            </a:pPr>
          </a:p>
        </p:txBody>
      </p:sp>
    </p:spTree>
  </p:cSld>
  <p:clrMapOvr>
    <a:masterClrMapping/>
  </p:clrMapOvr>
  <p:transition spd="fast">
    <p:cover dir="d"/>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31135" y="0"/>
            <a:ext cx="2691456" cy="1200023"/>
          </a:xfrm>
          <a:custGeom>
            <a:avLst/>
            <a:gdLst/>
            <a:ahLst/>
            <a:cxnLst/>
            <a:rect r="r" b="b" t="t" l="l"/>
            <a:pathLst>
              <a:path h="1200023" w="2691456">
                <a:moveTo>
                  <a:pt x="0" y="0"/>
                </a:moveTo>
                <a:lnTo>
                  <a:pt x="2691456" y="0"/>
                </a:lnTo>
                <a:lnTo>
                  <a:pt x="2691456" y="1200023"/>
                </a:lnTo>
                <a:lnTo>
                  <a:pt x="0" y="1200023"/>
                </a:lnTo>
                <a:lnTo>
                  <a:pt x="0" y="0"/>
                </a:lnTo>
                <a:close/>
              </a:path>
            </a:pathLst>
          </a:custGeom>
          <a:blipFill>
            <a:blip r:embed="rId4"/>
            <a:stretch>
              <a:fillRect l="-4271" t="-235" r="0" b="-235"/>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5489939" y="329013"/>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DEFINE</a:t>
            </a:r>
          </a:p>
        </p:txBody>
      </p:sp>
      <p:grpSp>
        <p:nvGrpSpPr>
          <p:cNvPr name="Group 13" id="13"/>
          <p:cNvGrpSpPr/>
          <p:nvPr/>
        </p:nvGrpSpPr>
        <p:grpSpPr>
          <a:xfrm rot="0">
            <a:off x="797692" y="1664315"/>
            <a:ext cx="14269629" cy="7227641"/>
            <a:chOff x="0" y="0"/>
            <a:chExt cx="19026172" cy="9636855"/>
          </a:xfrm>
        </p:grpSpPr>
        <p:sp>
          <p:nvSpPr>
            <p:cNvPr name="Freeform 14" id="14"/>
            <p:cNvSpPr/>
            <p:nvPr/>
          </p:nvSpPr>
          <p:spPr>
            <a:xfrm flipH="false" flipV="false" rot="5400000">
              <a:off x="4215650" y="2139754"/>
              <a:ext cx="3456564" cy="1728282"/>
            </a:xfrm>
            <a:custGeom>
              <a:avLst/>
              <a:gdLst/>
              <a:ahLst/>
              <a:cxnLst/>
              <a:rect r="r" b="b" t="t" l="l"/>
              <a:pathLst>
                <a:path h="1728282" w="3456564">
                  <a:moveTo>
                    <a:pt x="0" y="0"/>
                  </a:moveTo>
                  <a:lnTo>
                    <a:pt x="3456564" y="0"/>
                  </a:lnTo>
                  <a:lnTo>
                    <a:pt x="3456564" y="1728282"/>
                  </a:lnTo>
                  <a:lnTo>
                    <a:pt x="0" y="1728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5400000">
              <a:off x="11046798" y="2139754"/>
              <a:ext cx="3456564" cy="1728282"/>
            </a:xfrm>
            <a:custGeom>
              <a:avLst/>
              <a:gdLst/>
              <a:ahLst/>
              <a:cxnLst/>
              <a:rect r="r" b="b" t="t" l="l"/>
              <a:pathLst>
                <a:path h="1728282" w="3456564">
                  <a:moveTo>
                    <a:pt x="0" y="0"/>
                  </a:moveTo>
                  <a:lnTo>
                    <a:pt x="3456564" y="0"/>
                  </a:lnTo>
                  <a:lnTo>
                    <a:pt x="3456564" y="1728282"/>
                  </a:lnTo>
                  <a:lnTo>
                    <a:pt x="0" y="17282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4215650" y="6717293"/>
              <a:ext cx="3456564" cy="1728282"/>
            </a:xfrm>
            <a:custGeom>
              <a:avLst/>
              <a:gdLst/>
              <a:ahLst/>
              <a:cxnLst/>
              <a:rect r="r" b="b" t="t" l="l"/>
              <a:pathLst>
                <a:path h="1728282" w="3456564">
                  <a:moveTo>
                    <a:pt x="0" y="0"/>
                  </a:moveTo>
                  <a:lnTo>
                    <a:pt x="3456564" y="0"/>
                  </a:lnTo>
                  <a:lnTo>
                    <a:pt x="3456564" y="1728282"/>
                  </a:lnTo>
                  <a:lnTo>
                    <a:pt x="0" y="17282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5400000">
              <a:off x="11046798" y="6717293"/>
              <a:ext cx="3456564" cy="1728282"/>
            </a:xfrm>
            <a:custGeom>
              <a:avLst/>
              <a:gdLst/>
              <a:ahLst/>
              <a:cxnLst/>
              <a:rect r="r" b="b" t="t" l="l"/>
              <a:pathLst>
                <a:path h="1728282" w="3456564">
                  <a:moveTo>
                    <a:pt x="0" y="0"/>
                  </a:moveTo>
                  <a:lnTo>
                    <a:pt x="3456564" y="0"/>
                  </a:lnTo>
                  <a:lnTo>
                    <a:pt x="3456564" y="1728282"/>
                  </a:lnTo>
                  <a:lnTo>
                    <a:pt x="0" y="17282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true" flipV="false" rot="0">
              <a:off x="6609296" y="974829"/>
              <a:ext cx="397555" cy="4084488"/>
            </a:xfrm>
            <a:custGeom>
              <a:avLst/>
              <a:gdLst/>
              <a:ahLst/>
              <a:cxnLst/>
              <a:rect r="r" b="b" t="t" l="l"/>
              <a:pathLst>
                <a:path h="4084488" w="397555">
                  <a:moveTo>
                    <a:pt x="397555" y="0"/>
                  </a:moveTo>
                  <a:lnTo>
                    <a:pt x="0" y="0"/>
                  </a:lnTo>
                  <a:lnTo>
                    <a:pt x="0" y="4084488"/>
                  </a:lnTo>
                  <a:lnTo>
                    <a:pt x="397555" y="4084488"/>
                  </a:lnTo>
                  <a:lnTo>
                    <a:pt x="397555" y="0"/>
                  </a:lnTo>
                  <a:close/>
                </a:path>
              </a:pathLst>
            </a:custGeom>
            <a:blipFill>
              <a:blip r:embed="rId14"/>
              <a:stretch>
                <a:fillRect l="-305824" t="0" r="0" b="0"/>
              </a:stretch>
            </a:blipFill>
          </p:spPr>
        </p:sp>
        <p:sp>
          <p:nvSpPr>
            <p:cNvPr name="Freeform 19" id="19"/>
            <p:cNvSpPr/>
            <p:nvPr/>
          </p:nvSpPr>
          <p:spPr>
            <a:xfrm flipH="true" flipV="false" rot="0">
              <a:off x="13440444" y="974829"/>
              <a:ext cx="397555" cy="4084488"/>
            </a:xfrm>
            <a:custGeom>
              <a:avLst/>
              <a:gdLst/>
              <a:ahLst/>
              <a:cxnLst/>
              <a:rect r="r" b="b" t="t" l="l"/>
              <a:pathLst>
                <a:path h="4084488" w="397555">
                  <a:moveTo>
                    <a:pt x="397555" y="0"/>
                  </a:moveTo>
                  <a:lnTo>
                    <a:pt x="0" y="0"/>
                  </a:lnTo>
                  <a:lnTo>
                    <a:pt x="0" y="4084488"/>
                  </a:lnTo>
                  <a:lnTo>
                    <a:pt x="397555" y="4084488"/>
                  </a:lnTo>
                  <a:lnTo>
                    <a:pt x="397555" y="0"/>
                  </a:lnTo>
                  <a:close/>
                </a:path>
              </a:pathLst>
            </a:custGeom>
            <a:blipFill>
              <a:blip r:embed="rId14"/>
              <a:stretch>
                <a:fillRect l="-305824" t="0" r="0" b="0"/>
              </a:stretch>
            </a:blipFill>
          </p:spPr>
        </p:sp>
        <p:sp>
          <p:nvSpPr>
            <p:cNvPr name="Freeform 20" id="20"/>
            <p:cNvSpPr/>
            <p:nvPr/>
          </p:nvSpPr>
          <p:spPr>
            <a:xfrm flipH="true" flipV="false" rot="0">
              <a:off x="6609296" y="5552367"/>
              <a:ext cx="397555" cy="4084488"/>
            </a:xfrm>
            <a:custGeom>
              <a:avLst/>
              <a:gdLst/>
              <a:ahLst/>
              <a:cxnLst/>
              <a:rect r="r" b="b" t="t" l="l"/>
              <a:pathLst>
                <a:path h="4084488" w="397555">
                  <a:moveTo>
                    <a:pt x="397555" y="0"/>
                  </a:moveTo>
                  <a:lnTo>
                    <a:pt x="0" y="0"/>
                  </a:lnTo>
                  <a:lnTo>
                    <a:pt x="0" y="4084488"/>
                  </a:lnTo>
                  <a:lnTo>
                    <a:pt x="397555" y="4084488"/>
                  </a:lnTo>
                  <a:lnTo>
                    <a:pt x="397555" y="0"/>
                  </a:lnTo>
                  <a:close/>
                </a:path>
              </a:pathLst>
            </a:custGeom>
            <a:blipFill>
              <a:blip r:embed="rId14"/>
              <a:stretch>
                <a:fillRect l="-305824" t="0" r="0" b="0"/>
              </a:stretch>
            </a:blipFill>
          </p:spPr>
        </p:sp>
        <p:sp>
          <p:nvSpPr>
            <p:cNvPr name="Freeform 21" id="21"/>
            <p:cNvSpPr/>
            <p:nvPr/>
          </p:nvSpPr>
          <p:spPr>
            <a:xfrm flipH="true" flipV="false" rot="0">
              <a:off x="13440444" y="5552367"/>
              <a:ext cx="397555" cy="4084488"/>
            </a:xfrm>
            <a:custGeom>
              <a:avLst/>
              <a:gdLst/>
              <a:ahLst/>
              <a:cxnLst/>
              <a:rect r="r" b="b" t="t" l="l"/>
              <a:pathLst>
                <a:path h="4084488" w="397555">
                  <a:moveTo>
                    <a:pt x="397555" y="0"/>
                  </a:moveTo>
                  <a:lnTo>
                    <a:pt x="0" y="0"/>
                  </a:lnTo>
                  <a:lnTo>
                    <a:pt x="0" y="4084488"/>
                  </a:lnTo>
                  <a:lnTo>
                    <a:pt x="397555" y="4084488"/>
                  </a:lnTo>
                  <a:lnTo>
                    <a:pt x="397555" y="0"/>
                  </a:lnTo>
                  <a:close/>
                </a:path>
              </a:pathLst>
            </a:custGeom>
            <a:blipFill>
              <a:blip r:embed="rId14"/>
              <a:stretch>
                <a:fillRect l="-305824" t="0" r="0" b="0"/>
              </a:stretch>
            </a:blipFill>
          </p:spPr>
        </p:sp>
        <p:sp>
          <p:nvSpPr>
            <p:cNvPr name="TextBox 22" id="22"/>
            <p:cNvSpPr txBox="true"/>
            <p:nvPr/>
          </p:nvSpPr>
          <p:spPr>
            <a:xfrm rot="0">
              <a:off x="5401493" y="2072122"/>
              <a:ext cx="1301982" cy="1960071"/>
            </a:xfrm>
            <a:prstGeom prst="rect">
              <a:avLst/>
            </a:prstGeom>
          </p:spPr>
          <p:txBody>
            <a:bodyPr anchor="t" rtlCol="false" tIns="0" lIns="0" bIns="0" rIns="0">
              <a:spAutoFit/>
            </a:bodyPr>
            <a:lstStyle/>
            <a:p>
              <a:pPr algn="ctr">
                <a:lnSpc>
                  <a:spcPts val="12234"/>
                </a:lnSpc>
                <a:spcBef>
                  <a:spcPct val="0"/>
                </a:spcBef>
              </a:pPr>
              <a:r>
                <a:rPr lang="en-US" b="true" sz="8739">
                  <a:solidFill>
                    <a:srgbClr val="FFFFFF"/>
                  </a:solidFill>
                  <a:latin typeface="Bebas Neue Bold"/>
                  <a:ea typeface="Bebas Neue Bold"/>
                  <a:cs typeface="Bebas Neue Bold"/>
                  <a:sym typeface="Bebas Neue Bold"/>
                </a:rPr>
                <a:t>S</a:t>
              </a:r>
            </a:p>
          </p:txBody>
        </p:sp>
        <p:sp>
          <p:nvSpPr>
            <p:cNvPr name="TextBox 23" id="23"/>
            <p:cNvSpPr txBox="true"/>
            <p:nvPr/>
          </p:nvSpPr>
          <p:spPr>
            <a:xfrm rot="0">
              <a:off x="12232642" y="2072122"/>
              <a:ext cx="1301982" cy="1958885"/>
            </a:xfrm>
            <a:prstGeom prst="rect">
              <a:avLst/>
            </a:prstGeom>
          </p:spPr>
          <p:txBody>
            <a:bodyPr anchor="t" rtlCol="false" tIns="0" lIns="0" bIns="0" rIns="0">
              <a:spAutoFit/>
            </a:bodyPr>
            <a:lstStyle/>
            <a:p>
              <a:pPr algn="ctr">
                <a:lnSpc>
                  <a:spcPts val="12234"/>
                </a:lnSpc>
                <a:spcBef>
                  <a:spcPct val="0"/>
                </a:spcBef>
              </a:pPr>
              <a:r>
                <a:rPr lang="en-US" b="true" sz="8739">
                  <a:solidFill>
                    <a:srgbClr val="FFFFFF"/>
                  </a:solidFill>
                  <a:latin typeface="Bebas Neue Bold"/>
                  <a:ea typeface="Bebas Neue Bold"/>
                  <a:cs typeface="Bebas Neue Bold"/>
                  <a:sym typeface="Bebas Neue Bold"/>
                </a:rPr>
                <a:t>W</a:t>
              </a:r>
            </a:p>
          </p:txBody>
        </p:sp>
        <p:sp>
          <p:nvSpPr>
            <p:cNvPr name="TextBox 24" id="24"/>
            <p:cNvSpPr txBox="true"/>
            <p:nvPr/>
          </p:nvSpPr>
          <p:spPr>
            <a:xfrm rot="0">
              <a:off x="5401493" y="6649661"/>
              <a:ext cx="1301982" cy="1958885"/>
            </a:xfrm>
            <a:prstGeom prst="rect">
              <a:avLst/>
            </a:prstGeom>
          </p:spPr>
          <p:txBody>
            <a:bodyPr anchor="t" rtlCol="false" tIns="0" lIns="0" bIns="0" rIns="0">
              <a:spAutoFit/>
            </a:bodyPr>
            <a:lstStyle/>
            <a:p>
              <a:pPr algn="ctr">
                <a:lnSpc>
                  <a:spcPts val="12234"/>
                </a:lnSpc>
                <a:spcBef>
                  <a:spcPct val="0"/>
                </a:spcBef>
              </a:pPr>
              <a:r>
                <a:rPr lang="en-US" b="true" sz="8739">
                  <a:solidFill>
                    <a:srgbClr val="FFFFFF"/>
                  </a:solidFill>
                  <a:latin typeface="Bebas Neue Bold"/>
                  <a:ea typeface="Bebas Neue Bold"/>
                  <a:cs typeface="Bebas Neue Bold"/>
                  <a:sym typeface="Bebas Neue Bold"/>
                </a:rPr>
                <a:t>O</a:t>
              </a:r>
            </a:p>
          </p:txBody>
        </p:sp>
        <p:sp>
          <p:nvSpPr>
            <p:cNvPr name="TextBox 25" id="25"/>
            <p:cNvSpPr txBox="true"/>
            <p:nvPr/>
          </p:nvSpPr>
          <p:spPr>
            <a:xfrm rot="0">
              <a:off x="12232642" y="6649661"/>
              <a:ext cx="1301982" cy="1958885"/>
            </a:xfrm>
            <a:prstGeom prst="rect">
              <a:avLst/>
            </a:prstGeom>
          </p:spPr>
          <p:txBody>
            <a:bodyPr anchor="t" rtlCol="false" tIns="0" lIns="0" bIns="0" rIns="0">
              <a:spAutoFit/>
            </a:bodyPr>
            <a:lstStyle/>
            <a:p>
              <a:pPr algn="ctr">
                <a:lnSpc>
                  <a:spcPts val="12234"/>
                </a:lnSpc>
                <a:spcBef>
                  <a:spcPct val="0"/>
                </a:spcBef>
              </a:pPr>
              <a:r>
                <a:rPr lang="en-US" b="true" sz="8739">
                  <a:solidFill>
                    <a:srgbClr val="FFFFFF"/>
                  </a:solidFill>
                  <a:latin typeface="Bebas Neue Bold"/>
                  <a:ea typeface="Bebas Neue Bold"/>
                  <a:cs typeface="Bebas Neue Bold"/>
                  <a:sym typeface="Bebas Neue Bold"/>
                </a:rPr>
                <a:t>T</a:t>
              </a:r>
            </a:p>
          </p:txBody>
        </p:sp>
        <p:sp>
          <p:nvSpPr>
            <p:cNvPr name="TextBox 26" id="26"/>
            <p:cNvSpPr txBox="true"/>
            <p:nvPr/>
          </p:nvSpPr>
          <p:spPr>
            <a:xfrm rot="0">
              <a:off x="7452645" y="2932737"/>
              <a:ext cx="4094069" cy="1908913"/>
            </a:xfrm>
            <a:prstGeom prst="rect">
              <a:avLst/>
            </a:prstGeom>
          </p:spPr>
          <p:txBody>
            <a:bodyPr anchor="t" rtlCol="false" tIns="0" lIns="0" bIns="0" rIns="0">
              <a:spAutoFit/>
            </a:bodyPr>
            <a:lstStyle/>
            <a:p>
              <a:pPr algn="l">
                <a:lnSpc>
                  <a:spcPts val="2932"/>
                </a:lnSpc>
                <a:spcBef>
                  <a:spcPct val="0"/>
                </a:spcBef>
              </a:pPr>
              <a:r>
                <a:rPr lang="en-US" sz="2094">
                  <a:solidFill>
                    <a:srgbClr val="000000"/>
                  </a:solidFill>
                  <a:latin typeface="Canva Sans"/>
                  <a:ea typeface="Canva Sans"/>
                  <a:cs typeface="Canva Sans"/>
                  <a:sym typeface="Canva Sans"/>
                </a:rPr>
                <a:t>A pre-booking system can reduce wait times and improve service flow.</a:t>
              </a:r>
            </a:p>
          </p:txBody>
        </p:sp>
        <p:sp>
          <p:nvSpPr>
            <p:cNvPr name="TextBox 27" id="27"/>
            <p:cNvSpPr txBox="true"/>
            <p:nvPr/>
          </p:nvSpPr>
          <p:spPr>
            <a:xfrm rot="0">
              <a:off x="7452645" y="1994048"/>
              <a:ext cx="2842013" cy="513565"/>
            </a:xfrm>
            <a:prstGeom prst="rect">
              <a:avLst/>
            </a:prstGeom>
          </p:spPr>
          <p:txBody>
            <a:bodyPr anchor="t" rtlCol="false" tIns="0" lIns="0" bIns="0" rIns="0">
              <a:spAutoFit/>
            </a:bodyPr>
            <a:lstStyle/>
            <a:p>
              <a:pPr algn="l">
                <a:lnSpc>
                  <a:spcPts val="3363"/>
                </a:lnSpc>
                <a:spcBef>
                  <a:spcPct val="0"/>
                </a:spcBef>
              </a:pPr>
              <a:r>
                <a:rPr lang="en-US" b="true" sz="2402">
                  <a:solidFill>
                    <a:srgbClr val="625959"/>
                  </a:solidFill>
                  <a:latin typeface="Canva Sans Bold"/>
                  <a:ea typeface="Canva Sans Bold"/>
                  <a:cs typeface="Canva Sans Bold"/>
                  <a:sym typeface="Canva Sans Bold"/>
                </a:rPr>
                <a:t>STRENGTHS</a:t>
              </a:r>
            </a:p>
          </p:txBody>
        </p:sp>
        <p:sp>
          <p:nvSpPr>
            <p:cNvPr name="TextBox 28" id="28"/>
            <p:cNvSpPr txBox="true"/>
            <p:nvPr/>
          </p:nvSpPr>
          <p:spPr>
            <a:xfrm rot="0">
              <a:off x="14283793" y="2932737"/>
              <a:ext cx="4358477" cy="1423475"/>
            </a:xfrm>
            <a:prstGeom prst="rect">
              <a:avLst/>
            </a:prstGeom>
          </p:spPr>
          <p:txBody>
            <a:bodyPr anchor="t" rtlCol="false" tIns="0" lIns="0" bIns="0" rIns="0">
              <a:spAutoFit/>
            </a:bodyPr>
            <a:lstStyle/>
            <a:p>
              <a:pPr algn="l">
                <a:lnSpc>
                  <a:spcPts val="2932"/>
                </a:lnSpc>
                <a:spcBef>
                  <a:spcPct val="0"/>
                </a:spcBef>
              </a:pPr>
              <a:r>
                <a:rPr lang="en-US" sz="2094">
                  <a:solidFill>
                    <a:srgbClr val="000000"/>
                  </a:solidFill>
                  <a:latin typeface="Canva Sans"/>
                  <a:ea typeface="Canva Sans"/>
                  <a:cs typeface="Canva Sans"/>
                  <a:sym typeface="Canva Sans"/>
                </a:rPr>
                <a:t>Implementing the system may require upfront investment and training.</a:t>
              </a:r>
            </a:p>
          </p:txBody>
        </p:sp>
        <p:sp>
          <p:nvSpPr>
            <p:cNvPr name="TextBox 29" id="29"/>
            <p:cNvSpPr txBox="true"/>
            <p:nvPr/>
          </p:nvSpPr>
          <p:spPr>
            <a:xfrm rot="0">
              <a:off x="14283793" y="1994048"/>
              <a:ext cx="2842013" cy="513565"/>
            </a:xfrm>
            <a:prstGeom prst="rect">
              <a:avLst/>
            </a:prstGeom>
          </p:spPr>
          <p:txBody>
            <a:bodyPr anchor="t" rtlCol="false" tIns="0" lIns="0" bIns="0" rIns="0">
              <a:spAutoFit/>
            </a:bodyPr>
            <a:lstStyle/>
            <a:p>
              <a:pPr algn="l">
                <a:lnSpc>
                  <a:spcPts val="3363"/>
                </a:lnSpc>
                <a:spcBef>
                  <a:spcPct val="0"/>
                </a:spcBef>
              </a:pPr>
              <a:r>
                <a:rPr lang="en-US" b="true" sz="2402">
                  <a:solidFill>
                    <a:srgbClr val="625959"/>
                  </a:solidFill>
                  <a:latin typeface="Canva Sans Bold"/>
                  <a:ea typeface="Canva Sans Bold"/>
                  <a:cs typeface="Canva Sans Bold"/>
                  <a:sym typeface="Canva Sans Bold"/>
                </a:rPr>
                <a:t>WEAKNESSES</a:t>
              </a:r>
            </a:p>
          </p:txBody>
        </p:sp>
        <p:sp>
          <p:nvSpPr>
            <p:cNvPr name="TextBox 30" id="30"/>
            <p:cNvSpPr txBox="true"/>
            <p:nvPr/>
          </p:nvSpPr>
          <p:spPr>
            <a:xfrm rot="0">
              <a:off x="7452645" y="7509342"/>
              <a:ext cx="3811962" cy="1908913"/>
            </a:xfrm>
            <a:prstGeom prst="rect">
              <a:avLst/>
            </a:prstGeom>
          </p:spPr>
          <p:txBody>
            <a:bodyPr anchor="t" rtlCol="false" tIns="0" lIns="0" bIns="0" rIns="0">
              <a:spAutoFit/>
            </a:bodyPr>
            <a:lstStyle/>
            <a:p>
              <a:pPr algn="l">
                <a:lnSpc>
                  <a:spcPts val="2932"/>
                </a:lnSpc>
                <a:spcBef>
                  <a:spcPct val="0"/>
                </a:spcBef>
              </a:pPr>
              <a:r>
                <a:rPr lang="en-US" sz="2094">
                  <a:solidFill>
                    <a:srgbClr val="000000"/>
                  </a:solidFill>
                  <a:latin typeface="Canva Sans"/>
                  <a:ea typeface="Canva Sans"/>
                  <a:cs typeface="Canva Sans"/>
                  <a:sym typeface="Canva Sans"/>
                </a:rPr>
                <a:t>Enhances student and faculty satisfaction, potentially increasing facility usage.</a:t>
              </a:r>
            </a:p>
          </p:txBody>
        </p:sp>
        <p:sp>
          <p:nvSpPr>
            <p:cNvPr name="TextBox 31" id="31"/>
            <p:cNvSpPr txBox="true"/>
            <p:nvPr/>
          </p:nvSpPr>
          <p:spPr>
            <a:xfrm rot="0">
              <a:off x="7452645" y="6562995"/>
              <a:ext cx="3814735" cy="503755"/>
            </a:xfrm>
            <a:prstGeom prst="rect">
              <a:avLst/>
            </a:prstGeom>
          </p:spPr>
          <p:txBody>
            <a:bodyPr anchor="t" rtlCol="false" tIns="0" lIns="0" bIns="0" rIns="0">
              <a:spAutoFit/>
            </a:bodyPr>
            <a:lstStyle/>
            <a:p>
              <a:pPr algn="l">
                <a:lnSpc>
                  <a:spcPts val="3205"/>
                </a:lnSpc>
                <a:spcBef>
                  <a:spcPct val="0"/>
                </a:spcBef>
              </a:pPr>
              <a:r>
                <a:rPr lang="en-US" b="true" sz="2289">
                  <a:solidFill>
                    <a:srgbClr val="625959"/>
                  </a:solidFill>
                  <a:latin typeface="Canva Sans Bold"/>
                  <a:ea typeface="Canva Sans Bold"/>
                  <a:cs typeface="Canva Sans Bold"/>
                  <a:sym typeface="Canva Sans Bold"/>
                </a:rPr>
                <a:t>OPPORTUNITIES</a:t>
              </a:r>
            </a:p>
          </p:txBody>
        </p:sp>
        <p:sp>
          <p:nvSpPr>
            <p:cNvPr name="TextBox 32" id="32"/>
            <p:cNvSpPr txBox="true"/>
            <p:nvPr/>
          </p:nvSpPr>
          <p:spPr>
            <a:xfrm rot="0">
              <a:off x="14268097" y="7509342"/>
              <a:ext cx="4758075" cy="1423475"/>
            </a:xfrm>
            <a:prstGeom prst="rect">
              <a:avLst/>
            </a:prstGeom>
          </p:spPr>
          <p:txBody>
            <a:bodyPr anchor="t" rtlCol="false" tIns="0" lIns="0" bIns="0" rIns="0">
              <a:spAutoFit/>
            </a:bodyPr>
            <a:lstStyle/>
            <a:p>
              <a:pPr algn="l">
                <a:lnSpc>
                  <a:spcPts val="2932"/>
                </a:lnSpc>
                <a:spcBef>
                  <a:spcPct val="0"/>
                </a:spcBef>
              </a:pPr>
              <a:r>
                <a:rPr lang="en-US" sz="2094">
                  <a:solidFill>
                    <a:srgbClr val="000000"/>
                  </a:solidFill>
                  <a:latin typeface="Canva Sans"/>
                  <a:ea typeface="Canva Sans"/>
                  <a:cs typeface="Canva Sans"/>
                  <a:sym typeface="Canva Sans"/>
                </a:rPr>
                <a:t>Risks include potential technical issues and reliance on user adoption.</a:t>
              </a:r>
            </a:p>
          </p:txBody>
        </p:sp>
        <p:sp>
          <p:nvSpPr>
            <p:cNvPr name="TextBox 33" id="33"/>
            <p:cNvSpPr txBox="true"/>
            <p:nvPr/>
          </p:nvSpPr>
          <p:spPr>
            <a:xfrm rot="0">
              <a:off x="14283793" y="6562995"/>
              <a:ext cx="2842013" cy="503755"/>
            </a:xfrm>
            <a:prstGeom prst="rect">
              <a:avLst/>
            </a:prstGeom>
          </p:spPr>
          <p:txBody>
            <a:bodyPr anchor="t" rtlCol="false" tIns="0" lIns="0" bIns="0" rIns="0">
              <a:spAutoFit/>
            </a:bodyPr>
            <a:lstStyle/>
            <a:p>
              <a:pPr algn="l">
                <a:lnSpc>
                  <a:spcPts val="3205"/>
                </a:lnSpc>
                <a:spcBef>
                  <a:spcPct val="0"/>
                </a:spcBef>
              </a:pPr>
              <a:r>
                <a:rPr lang="en-US" b="true" sz="2289">
                  <a:solidFill>
                    <a:srgbClr val="625959"/>
                  </a:solidFill>
                  <a:latin typeface="Canva Sans Bold"/>
                  <a:ea typeface="Canva Sans Bold"/>
                  <a:cs typeface="Canva Sans Bold"/>
                  <a:sym typeface="Canva Sans Bold"/>
                </a:rPr>
                <a:t>THREATS</a:t>
              </a:r>
            </a:p>
          </p:txBody>
        </p:sp>
        <p:sp>
          <p:nvSpPr>
            <p:cNvPr name="TextBox 34" id="34"/>
            <p:cNvSpPr txBox="true"/>
            <p:nvPr/>
          </p:nvSpPr>
          <p:spPr>
            <a:xfrm rot="0">
              <a:off x="2765183" y="-18208"/>
              <a:ext cx="4484956" cy="1024321"/>
            </a:xfrm>
            <a:prstGeom prst="rect">
              <a:avLst/>
            </a:prstGeom>
          </p:spPr>
          <p:txBody>
            <a:bodyPr anchor="t" rtlCol="false" tIns="0" lIns="0" bIns="0" rIns="0">
              <a:spAutoFit/>
            </a:bodyPr>
            <a:lstStyle/>
            <a:p>
              <a:pPr algn="l" marL="0" indent="0" lvl="0">
                <a:lnSpc>
                  <a:spcPts val="6520"/>
                </a:lnSpc>
                <a:spcBef>
                  <a:spcPct val="0"/>
                </a:spcBef>
              </a:pPr>
              <a:r>
                <a:rPr lang="en-US" b="true" sz="4657" u="none">
                  <a:solidFill>
                    <a:srgbClr val="767171"/>
                  </a:solidFill>
                  <a:latin typeface="Montserrat Medium"/>
                  <a:ea typeface="Montserrat Medium"/>
                  <a:cs typeface="Montserrat Medium"/>
                  <a:sym typeface="Montserrat Medium"/>
                </a:rPr>
                <a:t>ANALYSIS</a:t>
              </a:r>
            </a:p>
          </p:txBody>
        </p:sp>
        <p:sp>
          <p:nvSpPr>
            <p:cNvPr name="TextBox 35" id="35"/>
            <p:cNvSpPr txBox="true"/>
            <p:nvPr/>
          </p:nvSpPr>
          <p:spPr>
            <a:xfrm rot="0">
              <a:off x="0" y="-104775"/>
              <a:ext cx="3793815" cy="1079604"/>
            </a:xfrm>
            <a:prstGeom prst="rect">
              <a:avLst/>
            </a:prstGeom>
          </p:spPr>
          <p:txBody>
            <a:bodyPr anchor="t" rtlCol="false" tIns="0" lIns="0" bIns="0" rIns="0">
              <a:spAutoFit/>
            </a:bodyPr>
            <a:lstStyle/>
            <a:p>
              <a:pPr algn="l">
                <a:lnSpc>
                  <a:spcPts val="6810"/>
                </a:lnSpc>
                <a:spcBef>
                  <a:spcPct val="0"/>
                </a:spcBef>
              </a:pPr>
              <a:r>
                <a:rPr lang="en-US" b="true" sz="4864">
                  <a:solidFill>
                    <a:srgbClr val="625959"/>
                  </a:solidFill>
                  <a:latin typeface="Montserrat Classic Bold"/>
                  <a:ea typeface="Montserrat Classic Bold"/>
                  <a:cs typeface="Montserrat Classic Bold"/>
                  <a:sym typeface="Montserrat Classic Bold"/>
                </a:rPr>
                <a:t>SWOT</a:t>
              </a:r>
            </a:p>
          </p:txBody>
        </p:sp>
      </p:gr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780810" y="4342079"/>
            <a:ext cx="2084759" cy="357227"/>
          </a:xfrm>
          <a:prstGeom prst="rect">
            <a:avLst/>
          </a:prstGeom>
        </p:spPr>
        <p:txBody>
          <a:bodyPr anchor="t" rtlCol="false" tIns="0" lIns="0" bIns="0" rIns="0">
            <a:spAutoFit/>
          </a:bodyPr>
          <a:lstStyle/>
          <a:p>
            <a:pPr algn="ctr">
              <a:lnSpc>
                <a:spcPts val="2816"/>
              </a:lnSpc>
              <a:spcBef>
                <a:spcPct val="0"/>
              </a:spcBef>
            </a:pPr>
            <a:r>
              <a:rPr lang="en-US" sz="2366">
                <a:solidFill>
                  <a:srgbClr val="FFFFFF"/>
                </a:solidFill>
                <a:latin typeface="Architects Daughter"/>
                <a:ea typeface="Architects Daughter"/>
                <a:cs typeface="Architects Daughter"/>
                <a:sym typeface="Architects Daughter"/>
              </a:rPr>
              <a:t>Parents</a:t>
            </a:r>
          </a:p>
        </p:txBody>
      </p:sp>
      <p:sp>
        <p:nvSpPr>
          <p:cNvPr name="AutoShape 3" id="3"/>
          <p:cNvSpPr/>
          <p:nvPr/>
        </p:nvSpPr>
        <p:spPr>
          <a:xfrm>
            <a:off x="7306377" y="5767434"/>
            <a:ext cx="948866" cy="679413"/>
          </a:xfrm>
          <a:prstGeom prst="line">
            <a:avLst/>
          </a:prstGeom>
          <a:ln cap="rnd" w="57150">
            <a:solidFill>
              <a:srgbClr val="B03CE1"/>
            </a:solidFill>
            <a:prstDash val="sysDot"/>
            <a:headEnd type="triangle" len="med" w="lg"/>
            <a:tailEnd type="triangle" len="med" w="lg"/>
          </a:ln>
        </p:spPr>
      </p:sp>
      <p:sp>
        <p:nvSpPr>
          <p:cNvPr name="Freeform 4" id="4"/>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727473" y="659767"/>
            <a:ext cx="23247" cy="28814"/>
            <a:chOff x="0" y="0"/>
            <a:chExt cx="30996" cy="38418"/>
          </a:xfrm>
        </p:grpSpPr>
        <p:sp>
          <p:nvSpPr>
            <p:cNvPr name="Freeform 6" id="6"/>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7" id="7"/>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8" id="8"/>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9" id="9"/>
          <p:cNvSpPr/>
          <p:nvPr/>
        </p:nvSpPr>
        <p:spPr>
          <a:xfrm flipH="false" flipV="false" rot="0">
            <a:off x="21610" y="11460"/>
            <a:ext cx="2691456" cy="1200023"/>
          </a:xfrm>
          <a:custGeom>
            <a:avLst/>
            <a:gdLst/>
            <a:ahLst/>
            <a:cxnLst/>
            <a:rect r="r" b="b" t="t" l="l"/>
            <a:pathLst>
              <a:path h="1200023" w="2691456">
                <a:moveTo>
                  <a:pt x="0" y="0"/>
                </a:moveTo>
                <a:lnTo>
                  <a:pt x="2691456" y="0"/>
                </a:lnTo>
                <a:lnTo>
                  <a:pt x="2691456" y="1200023"/>
                </a:lnTo>
                <a:lnTo>
                  <a:pt x="0" y="1200023"/>
                </a:lnTo>
                <a:lnTo>
                  <a:pt x="0" y="0"/>
                </a:lnTo>
                <a:close/>
              </a:path>
            </a:pathLst>
          </a:custGeom>
          <a:blipFill>
            <a:blip r:embed="rId4"/>
            <a:stretch>
              <a:fillRect l="-4271" t="-235" r="0" b="-235"/>
            </a:stretch>
          </a:blipFill>
        </p:spPr>
      </p:sp>
      <p:sp>
        <p:nvSpPr>
          <p:cNvPr name="Freeform 10" id="10"/>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1" id="11"/>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DEFINE</a:t>
            </a:r>
          </a:p>
        </p:txBody>
      </p:sp>
      <p:grpSp>
        <p:nvGrpSpPr>
          <p:cNvPr name="Group 12" id="12"/>
          <p:cNvGrpSpPr/>
          <p:nvPr/>
        </p:nvGrpSpPr>
        <p:grpSpPr>
          <a:xfrm rot="0">
            <a:off x="21610" y="9693978"/>
            <a:ext cx="10368327" cy="776986"/>
            <a:chOff x="0" y="0"/>
            <a:chExt cx="13824437" cy="1035981"/>
          </a:xfrm>
        </p:grpSpPr>
        <p:sp>
          <p:nvSpPr>
            <p:cNvPr name="Freeform 13" id="13"/>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4" id="14"/>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grpSp>
        <p:nvGrpSpPr>
          <p:cNvPr name="Group 15" id="15"/>
          <p:cNvGrpSpPr/>
          <p:nvPr/>
        </p:nvGrpSpPr>
        <p:grpSpPr>
          <a:xfrm rot="0">
            <a:off x="4780638" y="4006936"/>
            <a:ext cx="2100204" cy="2100204"/>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22D8C"/>
            </a:solidFill>
          </p:spPr>
        </p:sp>
      </p:grpSp>
      <p:sp>
        <p:nvSpPr>
          <p:cNvPr name="TextBox 17" id="17"/>
          <p:cNvSpPr txBox="true"/>
          <p:nvPr/>
        </p:nvSpPr>
        <p:spPr>
          <a:xfrm rot="0">
            <a:off x="4829537" y="4699812"/>
            <a:ext cx="2002407" cy="603679"/>
          </a:xfrm>
          <a:prstGeom prst="rect">
            <a:avLst/>
          </a:prstGeom>
        </p:spPr>
        <p:txBody>
          <a:bodyPr anchor="t" rtlCol="false" tIns="0" lIns="0" bIns="0" rIns="0">
            <a:spAutoFit/>
          </a:bodyPr>
          <a:lstStyle/>
          <a:p>
            <a:pPr algn="ctr">
              <a:lnSpc>
                <a:spcPts val="2413"/>
              </a:lnSpc>
            </a:pPr>
            <a:r>
              <a:rPr lang="en-US" sz="2028">
                <a:solidFill>
                  <a:srgbClr val="FFFFFF"/>
                </a:solidFill>
                <a:latin typeface="Montserrat"/>
                <a:ea typeface="Montserrat"/>
                <a:cs typeface="Montserrat"/>
                <a:sym typeface="Montserrat"/>
              </a:rPr>
              <a:t>Stake-Holder</a:t>
            </a:r>
          </a:p>
          <a:p>
            <a:pPr algn="ctr">
              <a:lnSpc>
                <a:spcPts val="2413"/>
              </a:lnSpc>
              <a:spcBef>
                <a:spcPct val="0"/>
              </a:spcBef>
            </a:pPr>
            <a:r>
              <a:rPr lang="en-US" sz="2028">
                <a:solidFill>
                  <a:srgbClr val="FFFFFF"/>
                </a:solidFill>
                <a:latin typeface="Montserrat"/>
                <a:ea typeface="Montserrat"/>
                <a:cs typeface="Montserrat"/>
                <a:sym typeface="Montserrat"/>
              </a:rPr>
              <a:t>Mapping</a:t>
            </a:r>
          </a:p>
        </p:txBody>
      </p:sp>
      <p:grpSp>
        <p:nvGrpSpPr>
          <p:cNvPr name="Group 18" id="18"/>
          <p:cNvGrpSpPr/>
          <p:nvPr/>
        </p:nvGrpSpPr>
        <p:grpSpPr>
          <a:xfrm rot="0">
            <a:off x="683220" y="2441563"/>
            <a:ext cx="2167048" cy="2167048"/>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1170"/>
            </a:solidFill>
          </p:spPr>
        </p:sp>
      </p:grpSp>
      <p:sp>
        <p:nvSpPr>
          <p:cNvPr name="TextBox 20" id="20"/>
          <p:cNvSpPr txBox="true"/>
          <p:nvPr/>
        </p:nvSpPr>
        <p:spPr>
          <a:xfrm rot="0">
            <a:off x="765509" y="3346474"/>
            <a:ext cx="2084759" cy="357227"/>
          </a:xfrm>
          <a:prstGeom prst="rect">
            <a:avLst/>
          </a:prstGeom>
        </p:spPr>
        <p:txBody>
          <a:bodyPr anchor="t" rtlCol="false" tIns="0" lIns="0" bIns="0" rIns="0">
            <a:spAutoFit/>
          </a:bodyPr>
          <a:lstStyle/>
          <a:p>
            <a:pPr algn="ctr">
              <a:lnSpc>
                <a:spcPts val="2816"/>
              </a:lnSpc>
              <a:spcBef>
                <a:spcPct val="0"/>
              </a:spcBef>
            </a:pPr>
            <a:r>
              <a:rPr lang="en-US" sz="2366">
                <a:solidFill>
                  <a:srgbClr val="FFFFFF"/>
                </a:solidFill>
                <a:latin typeface="Architects Daughter"/>
                <a:ea typeface="Architects Daughter"/>
                <a:cs typeface="Architects Daughter"/>
                <a:sym typeface="Architects Daughter"/>
              </a:rPr>
              <a:t>Students</a:t>
            </a:r>
          </a:p>
        </p:txBody>
      </p:sp>
      <p:grpSp>
        <p:nvGrpSpPr>
          <p:cNvPr name="Group 21" id="21"/>
          <p:cNvGrpSpPr/>
          <p:nvPr/>
        </p:nvGrpSpPr>
        <p:grpSpPr>
          <a:xfrm rot="0">
            <a:off x="8422879" y="5803432"/>
            <a:ext cx="2111535" cy="211153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03CE1"/>
            </a:solidFill>
          </p:spPr>
        </p:sp>
      </p:grpSp>
      <p:sp>
        <p:nvSpPr>
          <p:cNvPr name="TextBox 23" id="23"/>
          <p:cNvSpPr txBox="true"/>
          <p:nvPr/>
        </p:nvSpPr>
        <p:spPr>
          <a:xfrm rot="0">
            <a:off x="8449655" y="6786554"/>
            <a:ext cx="2084759" cy="357227"/>
          </a:xfrm>
          <a:prstGeom prst="rect">
            <a:avLst/>
          </a:prstGeom>
        </p:spPr>
        <p:txBody>
          <a:bodyPr anchor="t" rtlCol="false" tIns="0" lIns="0" bIns="0" rIns="0">
            <a:spAutoFit/>
          </a:bodyPr>
          <a:lstStyle/>
          <a:p>
            <a:pPr algn="ctr">
              <a:lnSpc>
                <a:spcPts val="2816"/>
              </a:lnSpc>
              <a:spcBef>
                <a:spcPct val="0"/>
              </a:spcBef>
            </a:pPr>
            <a:r>
              <a:rPr lang="en-US" sz="2366">
                <a:solidFill>
                  <a:srgbClr val="FFFFFF"/>
                </a:solidFill>
                <a:latin typeface="Architects Daughter"/>
                <a:ea typeface="Architects Daughter"/>
                <a:cs typeface="Architects Daughter"/>
                <a:sym typeface="Architects Daughter"/>
              </a:rPr>
              <a:t>Mingos Staff</a:t>
            </a:r>
          </a:p>
        </p:txBody>
      </p:sp>
      <p:grpSp>
        <p:nvGrpSpPr>
          <p:cNvPr name="Group 24" id="24"/>
          <p:cNvGrpSpPr/>
          <p:nvPr/>
        </p:nvGrpSpPr>
        <p:grpSpPr>
          <a:xfrm rot="0">
            <a:off x="600931" y="5661885"/>
            <a:ext cx="2249337" cy="2249337"/>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F0203"/>
            </a:solidFill>
          </p:spPr>
        </p:sp>
      </p:grpSp>
      <p:sp>
        <p:nvSpPr>
          <p:cNvPr name="TextBox 26" id="26"/>
          <p:cNvSpPr txBox="true"/>
          <p:nvPr/>
        </p:nvSpPr>
        <p:spPr>
          <a:xfrm rot="0">
            <a:off x="683220" y="6583241"/>
            <a:ext cx="2084759" cy="357227"/>
          </a:xfrm>
          <a:prstGeom prst="rect">
            <a:avLst/>
          </a:prstGeom>
        </p:spPr>
        <p:txBody>
          <a:bodyPr anchor="t" rtlCol="false" tIns="0" lIns="0" bIns="0" rIns="0">
            <a:spAutoFit/>
          </a:bodyPr>
          <a:lstStyle/>
          <a:p>
            <a:pPr algn="ctr">
              <a:lnSpc>
                <a:spcPts val="2816"/>
              </a:lnSpc>
              <a:spcBef>
                <a:spcPct val="0"/>
              </a:spcBef>
            </a:pPr>
            <a:r>
              <a:rPr lang="en-US" sz="2366">
                <a:solidFill>
                  <a:srgbClr val="FFFFFF"/>
                </a:solidFill>
                <a:latin typeface="Architects Daughter"/>
                <a:ea typeface="Architects Daughter"/>
                <a:cs typeface="Architects Daughter"/>
                <a:sym typeface="Architects Daughter"/>
              </a:rPr>
              <a:t>Faculty</a:t>
            </a:r>
          </a:p>
        </p:txBody>
      </p:sp>
      <p:grpSp>
        <p:nvGrpSpPr>
          <p:cNvPr name="Group 27" id="27"/>
          <p:cNvGrpSpPr/>
          <p:nvPr/>
        </p:nvGrpSpPr>
        <p:grpSpPr>
          <a:xfrm rot="0">
            <a:off x="8340114" y="2372034"/>
            <a:ext cx="2083033" cy="2083033"/>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630A"/>
            </a:solidFill>
          </p:spPr>
        </p:sp>
      </p:grpSp>
      <p:sp>
        <p:nvSpPr>
          <p:cNvPr name="TextBox 29" id="29"/>
          <p:cNvSpPr txBox="true"/>
          <p:nvPr/>
        </p:nvSpPr>
        <p:spPr>
          <a:xfrm rot="0">
            <a:off x="8449655" y="3039718"/>
            <a:ext cx="1863952" cy="711448"/>
          </a:xfrm>
          <a:prstGeom prst="rect">
            <a:avLst/>
          </a:prstGeom>
        </p:spPr>
        <p:txBody>
          <a:bodyPr anchor="t" rtlCol="false" tIns="0" lIns="0" bIns="0" rIns="0">
            <a:spAutoFit/>
          </a:bodyPr>
          <a:lstStyle/>
          <a:p>
            <a:pPr algn="ctr">
              <a:lnSpc>
                <a:spcPts val="2816"/>
              </a:lnSpc>
              <a:spcBef>
                <a:spcPct val="0"/>
              </a:spcBef>
            </a:pPr>
            <a:r>
              <a:rPr lang="en-US" sz="2366">
                <a:solidFill>
                  <a:srgbClr val="FFFFFF"/>
                </a:solidFill>
                <a:latin typeface="Architects Daughter"/>
                <a:ea typeface="Architects Daughter"/>
                <a:cs typeface="Architects Daughter"/>
                <a:sym typeface="Architects Daughter"/>
              </a:rPr>
              <a:t>Food Suppliers</a:t>
            </a:r>
          </a:p>
        </p:txBody>
      </p:sp>
      <p:sp>
        <p:nvSpPr>
          <p:cNvPr name="AutoShape 30" id="30"/>
          <p:cNvSpPr/>
          <p:nvPr/>
        </p:nvSpPr>
        <p:spPr>
          <a:xfrm flipV="true">
            <a:off x="3247546" y="5926767"/>
            <a:ext cx="1135814" cy="360748"/>
          </a:xfrm>
          <a:prstGeom prst="line">
            <a:avLst/>
          </a:prstGeom>
          <a:ln cap="rnd" w="57150">
            <a:solidFill>
              <a:srgbClr val="7F0203"/>
            </a:solidFill>
            <a:prstDash val="sysDot"/>
            <a:headEnd type="triangle" len="med" w="lg"/>
            <a:tailEnd type="triangle" len="med" w="lg"/>
          </a:ln>
        </p:spPr>
      </p:sp>
      <p:sp>
        <p:nvSpPr>
          <p:cNvPr name="AutoShape 31" id="31"/>
          <p:cNvSpPr/>
          <p:nvPr/>
        </p:nvSpPr>
        <p:spPr>
          <a:xfrm flipV="true">
            <a:off x="7078506" y="3703100"/>
            <a:ext cx="1063945" cy="591418"/>
          </a:xfrm>
          <a:prstGeom prst="line">
            <a:avLst/>
          </a:prstGeom>
          <a:ln cap="rnd" w="57150">
            <a:solidFill>
              <a:srgbClr val="FD630A"/>
            </a:solidFill>
            <a:prstDash val="sysDot"/>
            <a:headEnd type="triangle" len="med" w="lg"/>
            <a:tailEnd type="triangle" len="med" w="lg"/>
          </a:ln>
        </p:spPr>
      </p:sp>
      <p:sp>
        <p:nvSpPr>
          <p:cNvPr name="AutoShape 32" id="32"/>
          <p:cNvSpPr/>
          <p:nvPr/>
        </p:nvSpPr>
        <p:spPr>
          <a:xfrm>
            <a:off x="3331869" y="3525087"/>
            <a:ext cx="1135814" cy="793975"/>
          </a:xfrm>
          <a:prstGeom prst="line">
            <a:avLst/>
          </a:prstGeom>
          <a:ln cap="rnd" w="57150">
            <a:solidFill>
              <a:srgbClr val="FC1170"/>
            </a:solidFill>
            <a:prstDash val="sysDot"/>
            <a:headEnd type="triangle" len="med" w="lg"/>
            <a:tailEnd type="triangle" len="med" w="lg"/>
          </a:ln>
        </p:spPr>
      </p:sp>
      <p:sp>
        <p:nvSpPr>
          <p:cNvPr name="TextBox 33" id="33"/>
          <p:cNvSpPr txBox="true"/>
          <p:nvPr/>
        </p:nvSpPr>
        <p:spPr>
          <a:xfrm rot="0">
            <a:off x="2767979" y="4982587"/>
            <a:ext cx="1058045" cy="305322"/>
          </a:xfrm>
          <a:prstGeom prst="rect">
            <a:avLst/>
          </a:prstGeom>
        </p:spPr>
        <p:txBody>
          <a:bodyPr anchor="t" rtlCol="false" tIns="0" lIns="0" bIns="0" rIns="0">
            <a:spAutoFit/>
          </a:bodyPr>
          <a:lstStyle/>
          <a:p>
            <a:pPr algn="ctr">
              <a:lnSpc>
                <a:spcPts val="2448"/>
              </a:lnSpc>
              <a:spcBef>
                <a:spcPct val="0"/>
              </a:spcBef>
            </a:pPr>
            <a:r>
              <a:rPr lang="en-US" b="true" sz="2040" spc="15">
                <a:solidFill>
                  <a:srgbClr val="000000"/>
                </a:solidFill>
                <a:latin typeface="TT Phobos Bold"/>
                <a:ea typeface="TT Phobos Bold"/>
                <a:cs typeface="TT Phobos Bold"/>
                <a:sym typeface="TT Phobos Bold"/>
              </a:rPr>
              <a:t>Primary</a:t>
            </a:r>
          </a:p>
        </p:txBody>
      </p:sp>
      <p:sp>
        <p:nvSpPr>
          <p:cNvPr name="TextBox 34" id="34"/>
          <p:cNvSpPr txBox="true"/>
          <p:nvPr/>
        </p:nvSpPr>
        <p:spPr>
          <a:xfrm rot="0">
            <a:off x="7833342" y="5057038"/>
            <a:ext cx="1424518" cy="305322"/>
          </a:xfrm>
          <a:prstGeom prst="rect">
            <a:avLst/>
          </a:prstGeom>
        </p:spPr>
        <p:txBody>
          <a:bodyPr anchor="t" rtlCol="false" tIns="0" lIns="0" bIns="0" rIns="0">
            <a:spAutoFit/>
          </a:bodyPr>
          <a:lstStyle/>
          <a:p>
            <a:pPr algn="ctr">
              <a:lnSpc>
                <a:spcPts val="2448"/>
              </a:lnSpc>
              <a:spcBef>
                <a:spcPct val="0"/>
              </a:spcBef>
            </a:pPr>
            <a:r>
              <a:rPr lang="en-US" b="true" sz="2040" spc="15">
                <a:solidFill>
                  <a:srgbClr val="000000"/>
                </a:solidFill>
                <a:latin typeface="TT Phobos Bold"/>
                <a:ea typeface="TT Phobos Bold"/>
                <a:cs typeface="TT Phobos Bold"/>
                <a:sym typeface="TT Phobos Bold"/>
              </a:rPr>
              <a:t>Secondary</a:t>
            </a:r>
          </a:p>
        </p:txBody>
      </p:sp>
      <p:sp>
        <p:nvSpPr>
          <p:cNvPr name="TextBox 35" id="35"/>
          <p:cNvSpPr txBox="true"/>
          <p:nvPr/>
        </p:nvSpPr>
        <p:spPr>
          <a:xfrm rot="0">
            <a:off x="11429764" y="2372034"/>
            <a:ext cx="7024973" cy="5334000"/>
          </a:xfrm>
          <a:prstGeom prst="rect">
            <a:avLst/>
          </a:prstGeom>
        </p:spPr>
        <p:txBody>
          <a:bodyPr anchor="t" rtlCol="false" tIns="0" lIns="0" bIns="0" rIns="0">
            <a:spAutoFit/>
          </a:bodyPr>
          <a:lstStyle/>
          <a:p>
            <a:pPr algn="l" marL="549824" indent="-274912" lvl="1">
              <a:lnSpc>
                <a:spcPts val="3055"/>
              </a:lnSpc>
              <a:spcBef>
                <a:spcPct val="0"/>
              </a:spcBef>
              <a:buFont typeface="Arial"/>
              <a:buChar char="•"/>
            </a:pPr>
            <a:r>
              <a:rPr lang="en-US" b="true" sz="2546" spc="17">
                <a:solidFill>
                  <a:srgbClr val="000000"/>
                </a:solidFill>
                <a:latin typeface="TT Phobos Bold"/>
                <a:ea typeface="TT Phobos Bold"/>
                <a:cs typeface="TT Phobos Bold"/>
                <a:sym typeface="TT Phobos Bold"/>
              </a:rPr>
              <a:t>Primary Stackh</a:t>
            </a:r>
            <a:r>
              <a:rPr lang="en-US" b="true" sz="2546" spc="17">
                <a:solidFill>
                  <a:srgbClr val="000000"/>
                </a:solidFill>
                <a:latin typeface="TT Phobos Bold"/>
                <a:ea typeface="TT Phobos Bold"/>
                <a:cs typeface="TT Phobos Bold"/>
                <a:sym typeface="TT Phobos Bold"/>
              </a:rPr>
              <a:t>older</a:t>
            </a:r>
          </a:p>
          <a:p>
            <a:pPr algn="l">
              <a:lnSpc>
                <a:spcPts val="3055"/>
              </a:lnSpc>
              <a:spcBef>
                <a:spcPct val="0"/>
              </a:spcBef>
            </a:pPr>
            <a:r>
              <a:rPr lang="en-US" sz="2546" spc="17">
                <a:solidFill>
                  <a:srgbClr val="000000"/>
                </a:solidFill>
                <a:latin typeface="TT Phobos"/>
                <a:ea typeface="TT Phobos"/>
                <a:cs typeface="TT Phobos"/>
                <a:sym typeface="TT Phobos"/>
              </a:rPr>
              <a:t>Students and faculty are the primary users of mingos, directly affected by long wait times and overcrowding. Enhancing better time management will benefit them during their busy schedules. </a:t>
            </a:r>
          </a:p>
          <a:p>
            <a:pPr algn="ctr">
              <a:lnSpc>
                <a:spcPts val="3055"/>
              </a:lnSpc>
              <a:spcBef>
                <a:spcPct val="0"/>
              </a:spcBef>
            </a:pPr>
          </a:p>
          <a:p>
            <a:pPr algn="l" marL="549824" indent="-274912" lvl="1">
              <a:lnSpc>
                <a:spcPts val="3055"/>
              </a:lnSpc>
              <a:spcBef>
                <a:spcPct val="0"/>
              </a:spcBef>
              <a:buFont typeface="Arial"/>
              <a:buChar char="•"/>
            </a:pPr>
            <a:r>
              <a:rPr lang="en-US" b="true" sz="2546" spc="17">
                <a:solidFill>
                  <a:srgbClr val="000000"/>
                </a:solidFill>
                <a:latin typeface="TT Phobos Bold"/>
                <a:ea typeface="TT Phobos Bold"/>
                <a:cs typeface="TT Phobos Bold"/>
                <a:sym typeface="TT Phobos Bold"/>
              </a:rPr>
              <a:t>Secondary Stackholder</a:t>
            </a:r>
          </a:p>
          <a:p>
            <a:pPr algn="l">
              <a:lnSpc>
                <a:spcPts val="3055"/>
              </a:lnSpc>
              <a:spcBef>
                <a:spcPct val="0"/>
              </a:spcBef>
            </a:pPr>
            <a:r>
              <a:rPr lang="en-US" sz="2546" spc="17">
                <a:solidFill>
                  <a:srgbClr val="000000"/>
                </a:solidFill>
                <a:latin typeface="TT Phobos"/>
                <a:ea typeface="TT Phobos"/>
                <a:cs typeface="TT Phobos"/>
                <a:sym typeface="TT Phobos"/>
              </a:rPr>
              <a:t>Canteen staff and food suppliers are essential to maintaining service quality and meeting demand and a streamlined system would reduce workload, boost efficiency, and improve coordination.</a:t>
            </a:r>
          </a:p>
          <a:p>
            <a:pPr algn="ctr">
              <a:lnSpc>
                <a:spcPts val="3055"/>
              </a:lnSpc>
              <a:spcBef>
                <a:spcPct val="0"/>
              </a:spcBef>
            </a:pP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0" y="0"/>
            <a:ext cx="2713066" cy="1200023"/>
          </a:xfrm>
          <a:custGeom>
            <a:avLst/>
            <a:gdLst/>
            <a:ahLst/>
            <a:cxnLst/>
            <a:rect r="r" b="b" t="t" l="l"/>
            <a:pathLst>
              <a:path h="1200023" w="2713066">
                <a:moveTo>
                  <a:pt x="0" y="0"/>
                </a:moveTo>
                <a:lnTo>
                  <a:pt x="2713066" y="0"/>
                </a:lnTo>
                <a:lnTo>
                  <a:pt x="2713066" y="1200023"/>
                </a:lnTo>
                <a:lnTo>
                  <a:pt x="0" y="1200023"/>
                </a:lnTo>
                <a:lnTo>
                  <a:pt x="0" y="0"/>
                </a:lnTo>
                <a:close/>
              </a:path>
            </a:pathLst>
          </a:custGeom>
          <a:blipFill>
            <a:blip r:embed="rId4"/>
            <a:stretch>
              <a:fillRect l="-4271" t="-638" r="0" b="-638"/>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1034999" y="1743574"/>
            <a:ext cx="16336026" cy="5486400"/>
          </a:xfrm>
          <a:prstGeom prst="rect">
            <a:avLst/>
          </a:prstGeom>
        </p:spPr>
        <p:txBody>
          <a:bodyPr anchor="t" rtlCol="false" tIns="0" lIns="0" bIns="0" rIns="0">
            <a:spAutoFit/>
          </a:bodyPr>
          <a:lstStyle/>
          <a:p>
            <a:pPr algn="l">
              <a:lnSpc>
                <a:spcPts val="3600"/>
              </a:lnSpc>
            </a:pPr>
          </a:p>
          <a:p>
            <a:pPr algn="l" marL="329184" indent="-164592" lvl="1">
              <a:lnSpc>
                <a:spcPts val="3600"/>
              </a:lnSpc>
              <a:buFont typeface="Arial"/>
              <a:buChar char="•"/>
            </a:pPr>
            <a:r>
              <a:rPr lang="en-US" sz="3000" spc="21">
                <a:solidFill>
                  <a:srgbClr val="000000"/>
                </a:solidFill>
                <a:latin typeface="TT Phobos"/>
                <a:ea typeface="TT Phobos"/>
                <a:cs typeface="TT Phobos"/>
                <a:sym typeface="TT Phobos"/>
              </a:rPr>
              <a:t>How might we ensure that students and staff can easily find available food options in real time?</a:t>
            </a:r>
          </a:p>
          <a:p>
            <a:pPr algn="l" marL="329184" indent="-164592" lvl="1">
              <a:lnSpc>
                <a:spcPts val="3600"/>
              </a:lnSpc>
              <a:buFont typeface="Arial"/>
              <a:buChar char="•"/>
            </a:pPr>
            <a:r>
              <a:rPr lang="en-US" sz="3000" spc="21">
                <a:solidFill>
                  <a:srgbClr val="000000"/>
                </a:solidFill>
                <a:latin typeface="TT Phobos"/>
                <a:ea typeface="TT Phobos"/>
                <a:cs typeface="TT Phobos"/>
                <a:sym typeface="TT Phobos"/>
              </a:rPr>
              <a:t>How might we design a system that notifies customers if their chosen food item becomes unavailable after pre-payment?</a:t>
            </a:r>
          </a:p>
          <a:p>
            <a:pPr algn="l" marL="329184" indent="-164592" lvl="1">
              <a:lnSpc>
                <a:spcPts val="3600"/>
              </a:lnSpc>
              <a:buFont typeface="Arial"/>
              <a:buChar char="•"/>
            </a:pPr>
            <a:r>
              <a:rPr lang="en-US" sz="3000" spc="21">
                <a:solidFill>
                  <a:srgbClr val="000000"/>
                </a:solidFill>
                <a:latin typeface="TT Phobos"/>
                <a:ea typeface="TT Phobos"/>
                <a:cs typeface="TT Phobos"/>
                <a:sym typeface="TT Phobos"/>
              </a:rPr>
              <a:t>How might we manage and reduce crowding by implementing better queue management and pre-booked time slots?</a:t>
            </a:r>
          </a:p>
          <a:p>
            <a:pPr algn="l" marL="329184" indent="-164592" lvl="1">
              <a:lnSpc>
                <a:spcPts val="3600"/>
              </a:lnSpc>
              <a:buFont typeface="Arial"/>
              <a:buChar char="•"/>
            </a:pPr>
            <a:r>
              <a:rPr lang="en-US" sz="3000" spc="21">
                <a:solidFill>
                  <a:srgbClr val="000000"/>
                </a:solidFill>
                <a:latin typeface="TT Phobos"/>
                <a:ea typeface="TT Phobos"/>
                <a:cs typeface="TT Phobos"/>
                <a:sym typeface="TT Phobos"/>
              </a:rPr>
              <a:t>How might we make the pre-booking process simple and accessible for students during classes or limited breaks?</a:t>
            </a:r>
          </a:p>
          <a:p>
            <a:pPr algn="l" marL="329184" indent="-164592" lvl="1">
              <a:lnSpc>
                <a:spcPts val="3600"/>
              </a:lnSpc>
              <a:buFont typeface="Arial"/>
              <a:buChar char="•"/>
            </a:pPr>
            <a:r>
              <a:rPr lang="en-US" sz="3000" spc="21">
                <a:solidFill>
                  <a:srgbClr val="000000"/>
                </a:solidFill>
                <a:latin typeface="TT Phobos"/>
                <a:ea typeface="TT Phobos"/>
                <a:cs typeface="TT Phobos"/>
                <a:sym typeface="TT Phobos"/>
              </a:rPr>
              <a:t>How might we improve the experience of collecting food to avoid confusion and long wait times?</a:t>
            </a:r>
          </a:p>
          <a:p>
            <a:pPr algn="l">
              <a:lnSpc>
                <a:spcPts val="3600"/>
              </a:lnSpc>
            </a:pPr>
          </a:p>
        </p:txBody>
      </p:sp>
      <p:sp>
        <p:nvSpPr>
          <p:cNvPr name="TextBox 13" id="13"/>
          <p:cNvSpPr txBox="true"/>
          <p:nvPr/>
        </p:nvSpPr>
        <p:spPr>
          <a:xfrm rot="0">
            <a:off x="5489939" y="329013"/>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DEFINE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1610" y="48296"/>
            <a:ext cx="2705863" cy="1200023"/>
          </a:xfrm>
          <a:custGeom>
            <a:avLst/>
            <a:gdLst/>
            <a:ahLst/>
            <a:cxnLst/>
            <a:rect r="r" b="b" t="t" l="l"/>
            <a:pathLst>
              <a:path h="1200023" w="2705863">
                <a:moveTo>
                  <a:pt x="0" y="0"/>
                </a:moveTo>
                <a:lnTo>
                  <a:pt x="2705863" y="0"/>
                </a:lnTo>
                <a:lnTo>
                  <a:pt x="2705863" y="1200022"/>
                </a:lnTo>
                <a:lnTo>
                  <a:pt x="0" y="1200022"/>
                </a:lnTo>
                <a:lnTo>
                  <a:pt x="0" y="0"/>
                </a:lnTo>
                <a:close/>
              </a:path>
            </a:pathLst>
          </a:custGeom>
          <a:blipFill>
            <a:blip r:embed="rId4"/>
            <a:stretch>
              <a:fillRect l="-4271" t="-504" r="0" b="-504"/>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1103104" y="1957483"/>
            <a:ext cx="16336026" cy="612158"/>
          </a:xfrm>
          <a:prstGeom prst="rect">
            <a:avLst/>
          </a:prstGeom>
        </p:spPr>
        <p:txBody>
          <a:bodyPr anchor="t" rtlCol="false" tIns="0" lIns="0" bIns="0" rIns="0">
            <a:spAutoFit/>
          </a:bodyPr>
          <a:lstStyle/>
          <a:p>
            <a:pPr algn="l">
              <a:lnSpc>
                <a:spcPts val="5020"/>
              </a:lnSpc>
            </a:pPr>
            <a:r>
              <a:rPr lang="en-US" sz="3638" spc="27">
                <a:solidFill>
                  <a:srgbClr val="000000"/>
                </a:solidFill>
                <a:latin typeface="TT Phobos"/>
                <a:ea typeface="TT Phobos"/>
                <a:cs typeface="TT Phobos"/>
                <a:sym typeface="TT Phobos"/>
              </a:rPr>
              <a:t>Madlib</a:t>
            </a:r>
          </a:p>
        </p:txBody>
      </p:sp>
      <p:sp>
        <p:nvSpPr>
          <p:cNvPr name="TextBox 13" id="13"/>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DEFINE</a:t>
            </a:r>
          </a:p>
        </p:txBody>
      </p:sp>
      <p:sp>
        <p:nvSpPr>
          <p:cNvPr name="TextBox 14" id="14"/>
          <p:cNvSpPr txBox="true"/>
          <p:nvPr/>
        </p:nvSpPr>
        <p:spPr>
          <a:xfrm rot="0">
            <a:off x="1028700" y="3284017"/>
            <a:ext cx="16230600" cy="895350"/>
          </a:xfrm>
          <a:prstGeom prst="rect">
            <a:avLst/>
          </a:prstGeom>
        </p:spPr>
        <p:txBody>
          <a:bodyPr anchor="t" rtlCol="false" tIns="0" lIns="0" bIns="0" rIns="0">
            <a:spAutoFit/>
          </a:bodyPr>
          <a:lstStyle/>
          <a:p>
            <a:pPr algn="ctr">
              <a:lnSpc>
                <a:spcPts val="3535"/>
              </a:lnSpc>
              <a:spcBef>
                <a:spcPct val="0"/>
              </a:spcBef>
            </a:pPr>
            <a:r>
              <a:rPr lang="en-US" sz="2946" spc="22">
                <a:solidFill>
                  <a:srgbClr val="000000"/>
                </a:solidFill>
                <a:latin typeface="TT Phobos"/>
                <a:ea typeface="TT Phobos"/>
                <a:cs typeface="TT Phobos"/>
                <a:sym typeface="TT Phobos"/>
              </a:rPr>
              <a:t>Our users are </a:t>
            </a:r>
            <a:r>
              <a:rPr lang="en-US" b="true" sz="2946" spc="22">
                <a:solidFill>
                  <a:srgbClr val="000000"/>
                </a:solidFill>
                <a:latin typeface="TT Phobos Bold"/>
                <a:ea typeface="TT Phobos Bold"/>
                <a:cs typeface="TT Phobos Bold"/>
                <a:sym typeface="TT Phobos Bold"/>
              </a:rPr>
              <a:t>Students </a:t>
            </a:r>
            <a:r>
              <a:rPr lang="en-US" sz="2946" spc="22">
                <a:solidFill>
                  <a:srgbClr val="000000"/>
                </a:solidFill>
                <a:latin typeface="TT Phobos"/>
                <a:ea typeface="TT Phobos"/>
                <a:cs typeface="TT Phobos"/>
                <a:sym typeface="TT Phobos"/>
              </a:rPr>
              <a:t>who need a way to </a:t>
            </a:r>
            <a:r>
              <a:rPr lang="en-US" b="true" sz="2946" spc="22">
                <a:solidFill>
                  <a:srgbClr val="000000"/>
                </a:solidFill>
                <a:latin typeface="TT Phobos Bold"/>
                <a:ea typeface="TT Phobos Bold"/>
                <a:cs typeface="TT Phobos Bold"/>
                <a:sym typeface="TT Phobos Bold"/>
              </a:rPr>
              <a:t>reduce wait times and improve the dining experience during peak hours </a:t>
            </a:r>
            <a:r>
              <a:rPr lang="en-US" sz="2946" spc="22">
                <a:solidFill>
                  <a:srgbClr val="000000"/>
                </a:solidFill>
                <a:latin typeface="TT Phobos"/>
                <a:ea typeface="TT Phobos"/>
                <a:cs typeface="TT Phobos"/>
                <a:sym typeface="TT Phobos"/>
              </a:rPr>
              <a:t>because of</a:t>
            </a:r>
            <a:r>
              <a:rPr lang="en-US" b="true" sz="2946" spc="22">
                <a:solidFill>
                  <a:srgbClr val="000000"/>
                </a:solidFill>
                <a:latin typeface="TT Phobos Bold"/>
                <a:ea typeface="TT Phobos Bold"/>
                <a:cs typeface="TT Phobos Bold"/>
                <a:sym typeface="TT Phobos Bold"/>
              </a:rPr>
              <a:t> limited time and overcrowding</a:t>
            </a:r>
            <a:r>
              <a:rPr lang="en-US" sz="2946" spc="22">
                <a:solidFill>
                  <a:srgbClr val="000000"/>
                </a:solidFill>
                <a:latin typeface="TT Phobos"/>
                <a:ea typeface="TT Phobos"/>
                <a:cs typeface="TT Phobos"/>
                <a:sym typeface="TT Phobos"/>
              </a:rPr>
              <a:t>.</a:t>
            </a:r>
          </a:p>
        </p:txBody>
      </p:sp>
      <p:sp>
        <p:nvSpPr>
          <p:cNvPr name="Freeform 15" id="15"/>
          <p:cNvSpPr/>
          <p:nvPr/>
        </p:nvSpPr>
        <p:spPr>
          <a:xfrm flipH="false" flipV="false" rot="0">
            <a:off x="945084" y="5325976"/>
            <a:ext cx="8521381" cy="4278668"/>
          </a:xfrm>
          <a:custGeom>
            <a:avLst/>
            <a:gdLst/>
            <a:ahLst/>
            <a:cxnLst/>
            <a:rect r="r" b="b" t="t" l="l"/>
            <a:pathLst>
              <a:path h="4278668" w="8521381">
                <a:moveTo>
                  <a:pt x="0" y="0"/>
                </a:moveTo>
                <a:lnTo>
                  <a:pt x="8521380" y="0"/>
                </a:lnTo>
                <a:lnTo>
                  <a:pt x="8521380" y="4278668"/>
                </a:lnTo>
                <a:lnTo>
                  <a:pt x="0" y="4278668"/>
                </a:lnTo>
                <a:lnTo>
                  <a:pt x="0" y="0"/>
                </a:lnTo>
                <a:close/>
              </a:path>
            </a:pathLst>
          </a:custGeom>
          <a:blipFill>
            <a:blip r:embed="rId6"/>
            <a:stretch>
              <a:fillRect l="-49398" t="-94805" r="-50966" b="-29658"/>
            </a:stretch>
          </a:blipFill>
        </p:spPr>
      </p:sp>
      <p:sp>
        <p:nvSpPr>
          <p:cNvPr name="Freeform 16" id="16"/>
          <p:cNvSpPr/>
          <p:nvPr/>
        </p:nvSpPr>
        <p:spPr>
          <a:xfrm flipH="false" flipV="false" rot="0">
            <a:off x="9952652" y="5518316"/>
            <a:ext cx="7306648" cy="3893989"/>
          </a:xfrm>
          <a:custGeom>
            <a:avLst/>
            <a:gdLst/>
            <a:ahLst/>
            <a:cxnLst/>
            <a:rect r="r" b="b" t="t" l="l"/>
            <a:pathLst>
              <a:path h="3893989" w="7306648">
                <a:moveTo>
                  <a:pt x="0" y="0"/>
                </a:moveTo>
                <a:lnTo>
                  <a:pt x="7306648" y="0"/>
                </a:lnTo>
                <a:lnTo>
                  <a:pt x="7306648" y="3893988"/>
                </a:lnTo>
                <a:lnTo>
                  <a:pt x="0" y="3893988"/>
                </a:lnTo>
                <a:lnTo>
                  <a:pt x="0" y="0"/>
                </a:lnTo>
                <a:close/>
              </a:path>
            </a:pathLst>
          </a:custGeom>
          <a:blipFill>
            <a:blip r:embed="rId7"/>
            <a:stretch>
              <a:fillRect l="-65271" t="-106458" r="-92967" b="-66104"/>
            </a:stretch>
          </a:blipFill>
        </p:spPr>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0" y="48296"/>
            <a:ext cx="2713066" cy="1200023"/>
          </a:xfrm>
          <a:custGeom>
            <a:avLst/>
            <a:gdLst/>
            <a:ahLst/>
            <a:cxnLst/>
            <a:rect r="r" b="b" t="t" l="l"/>
            <a:pathLst>
              <a:path h="1200023" w="2713066">
                <a:moveTo>
                  <a:pt x="0" y="0"/>
                </a:moveTo>
                <a:lnTo>
                  <a:pt x="2713066" y="0"/>
                </a:lnTo>
                <a:lnTo>
                  <a:pt x="2713066" y="1200022"/>
                </a:lnTo>
                <a:lnTo>
                  <a:pt x="0" y="1200022"/>
                </a:lnTo>
                <a:lnTo>
                  <a:pt x="0" y="0"/>
                </a:lnTo>
                <a:close/>
              </a:path>
            </a:pathLst>
          </a:custGeom>
          <a:blipFill>
            <a:blip r:embed="rId4"/>
            <a:stretch>
              <a:fillRect l="-4271" t="-638" r="0" b="-638"/>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996097" y="4128771"/>
            <a:ext cx="16295805" cy="2209800"/>
          </a:xfrm>
          <a:prstGeom prst="rect">
            <a:avLst/>
          </a:prstGeom>
        </p:spPr>
        <p:txBody>
          <a:bodyPr anchor="t" rtlCol="false" tIns="0" lIns="0" bIns="0" rIns="0">
            <a:spAutoFit/>
          </a:bodyPr>
          <a:lstStyle/>
          <a:p>
            <a:pPr algn="ctr">
              <a:lnSpc>
                <a:spcPts val="4375"/>
              </a:lnSpc>
              <a:spcBef>
                <a:spcPct val="0"/>
              </a:spcBef>
            </a:pPr>
            <a:r>
              <a:rPr lang="en-US" sz="3646" spc="27">
                <a:solidFill>
                  <a:srgbClr val="000000"/>
                </a:solidFill>
                <a:latin typeface="TT Phobos"/>
                <a:ea typeface="TT Phobos"/>
                <a:cs typeface="TT Phobos"/>
                <a:sym typeface="TT Phobos"/>
              </a:rPr>
              <a:t>Students want a queue-management and real-time update system at Mingos to reduce wait times, streamline pick-up, and improve their overall dining experience, making lunch hours more efficient and satisfying.</a:t>
            </a:r>
          </a:p>
        </p:txBody>
      </p:sp>
      <p:sp>
        <p:nvSpPr>
          <p:cNvPr name="TextBox 13" id="13"/>
          <p:cNvSpPr txBox="true"/>
          <p:nvPr/>
        </p:nvSpPr>
        <p:spPr>
          <a:xfrm rot="0">
            <a:off x="7659226" y="2616906"/>
            <a:ext cx="3354680" cy="703218"/>
          </a:xfrm>
          <a:prstGeom prst="rect">
            <a:avLst/>
          </a:prstGeom>
        </p:spPr>
        <p:txBody>
          <a:bodyPr anchor="t" rtlCol="false" tIns="0" lIns="0" bIns="0" rIns="0">
            <a:spAutoFit/>
          </a:bodyPr>
          <a:lstStyle/>
          <a:p>
            <a:pPr algn="l">
              <a:lnSpc>
                <a:spcPts val="5848"/>
              </a:lnSpc>
            </a:pPr>
            <a:r>
              <a:rPr lang="en-US" b="true" sz="4238" spc="32">
                <a:solidFill>
                  <a:srgbClr val="000000"/>
                </a:solidFill>
                <a:latin typeface="TT Phobos Bold"/>
                <a:ea typeface="TT Phobos Bold"/>
                <a:cs typeface="TT Phobos Bold"/>
                <a:sym typeface="TT Phobos Bold"/>
              </a:rPr>
              <a:t>Final PoV</a:t>
            </a:r>
          </a:p>
        </p:txBody>
      </p:sp>
      <p:sp>
        <p:nvSpPr>
          <p:cNvPr name="TextBox 14" id="14"/>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DEFINE</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0" y="0"/>
            <a:ext cx="2713066" cy="1200023"/>
          </a:xfrm>
          <a:custGeom>
            <a:avLst/>
            <a:gdLst/>
            <a:ahLst/>
            <a:cxnLst/>
            <a:rect r="r" b="b" t="t" l="l"/>
            <a:pathLst>
              <a:path h="1200023" w="2713066">
                <a:moveTo>
                  <a:pt x="0" y="0"/>
                </a:moveTo>
                <a:lnTo>
                  <a:pt x="2713066" y="0"/>
                </a:lnTo>
                <a:lnTo>
                  <a:pt x="2713066" y="1200023"/>
                </a:lnTo>
                <a:lnTo>
                  <a:pt x="0" y="1200023"/>
                </a:lnTo>
                <a:lnTo>
                  <a:pt x="0" y="0"/>
                </a:lnTo>
                <a:close/>
              </a:path>
            </a:pathLst>
          </a:custGeom>
          <a:blipFill>
            <a:blip r:embed="rId4"/>
            <a:stretch>
              <a:fillRect l="-4271" t="-638" r="0" b="-638"/>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497104" y="1306764"/>
            <a:ext cx="9417340" cy="8871080"/>
          </a:xfrm>
          <a:prstGeom prst="rect">
            <a:avLst/>
          </a:prstGeom>
        </p:spPr>
        <p:txBody>
          <a:bodyPr anchor="t" rtlCol="false" tIns="0" lIns="0" bIns="0" rIns="0">
            <a:spAutoFit/>
          </a:bodyPr>
          <a:lstStyle/>
          <a:p>
            <a:pPr algn="ctr">
              <a:lnSpc>
                <a:spcPts val="3636"/>
              </a:lnSpc>
            </a:pPr>
            <a:r>
              <a:rPr lang="en-US" sz="3249" b="true">
                <a:solidFill>
                  <a:srgbClr val="000000"/>
                </a:solidFill>
                <a:latin typeface="Arimo Bold"/>
                <a:ea typeface="Arimo Bold"/>
                <a:cs typeface="Arimo Bold"/>
                <a:sym typeface="Arimo Bold"/>
              </a:rPr>
              <a:t>Ideas generated by the team:</a:t>
            </a:r>
          </a:p>
          <a:p>
            <a:pPr algn="ctr">
              <a:lnSpc>
                <a:spcPts val="3301"/>
              </a:lnSpc>
            </a:pPr>
            <a:r>
              <a:rPr lang="en-US" sz="2949">
                <a:solidFill>
                  <a:srgbClr val="000000"/>
                </a:solidFill>
                <a:latin typeface="Arimo"/>
                <a:ea typeface="Arimo"/>
                <a:cs typeface="Arimo"/>
                <a:sym typeface="Arimo"/>
              </a:rPr>
              <a:t>1.Slot booking system:Users can select time slots to reduce waiting times</a:t>
            </a:r>
          </a:p>
          <a:p>
            <a:pPr algn="ctr">
              <a:lnSpc>
                <a:spcPts val="3301"/>
              </a:lnSpc>
            </a:pPr>
            <a:r>
              <a:rPr lang="en-US" sz="2949">
                <a:solidFill>
                  <a:srgbClr val="000000"/>
                </a:solidFill>
                <a:latin typeface="Arimo"/>
                <a:ea typeface="Arimo"/>
                <a:cs typeface="Arimo"/>
                <a:sym typeface="Arimo"/>
              </a:rPr>
              <a:t>2.Estimated wait times:Predicts food preparation and queue times</a:t>
            </a:r>
          </a:p>
          <a:p>
            <a:pPr algn="ctr">
              <a:lnSpc>
                <a:spcPts val="3301"/>
              </a:lnSpc>
            </a:pPr>
            <a:r>
              <a:rPr lang="en-US" sz="2949">
                <a:solidFill>
                  <a:srgbClr val="000000"/>
                </a:solidFill>
                <a:latin typeface="Arimo"/>
                <a:ea typeface="Arimo"/>
                <a:cs typeface="Arimo"/>
                <a:sym typeface="Arimo"/>
              </a:rPr>
              <a:t>3.Token based entry system:QR codes for access to service points based on booking time</a:t>
            </a:r>
          </a:p>
          <a:p>
            <a:pPr algn="ctr">
              <a:lnSpc>
                <a:spcPts val="3301"/>
              </a:lnSpc>
            </a:pPr>
            <a:r>
              <a:rPr lang="en-US" sz="2949">
                <a:solidFill>
                  <a:srgbClr val="000000"/>
                </a:solidFill>
                <a:latin typeface="Arimo"/>
                <a:ea typeface="Arimo"/>
                <a:cs typeface="Arimo"/>
                <a:sym typeface="Arimo"/>
              </a:rPr>
              <a:t>4.Notifies staff to restock popular items proactively</a:t>
            </a:r>
          </a:p>
          <a:p>
            <a:pPr algn="ctr">
              <a:lnSpc>
                <a:spcPts val="3301"/>
              </a:lnSpc>
            </a:pPr>
            <a:r>
              <a:rPr lang="en-US" sz="2949">
                <a:solidFill>
                  <a:srgbClr val="000000"/>
                </a:solidFill>
                <a:latin typeface="Arimo"/>
                <a:ea typeface="Arimo"/>
                <a:cs typeface="Arimo"/>
                <a:sym typeface="Arimo"/>
              </a:rPr>
              <a:t>5.Daily special alerts:highlights limited time dishes.</a:t>
            </a:r>
          </a:p>
          <a:p>
            <a:pPr algn="ctr">
              <a:lnSpc>
                <a:spcPts val="3301"/>
              </a:lnSpc>
            </a:pPr>
            <a:r>
              <a:rPr lang="en-US" sz="2949">
                <a:solidFill>
                  <a:srgbClr val="000000"/>
                </a:solidFill>
                <a:latin typeface="Arimo"/>
                <a:ea typeface="Arimo"/>
                <a:cs typeface="Arimo"/>
                <a:sym typeface="Arimo"/>
              </a:rPr>
              <a:t>6.Rush pattern-prediction for better management and timely service. </a:t>
            </a:r>
          </a:p>
          <a:p>
            <a:pPr algn="ctr">
              <a:lnSpc>
                <a:spcPts val="3301"/>
              </a:lnSpc>
            </a:pPr>
            <a:r>
              <a:rPr lang="en-US" sz="2949">
                <a:solidFill>
                  <a:srgbClr val="000000"/>
                </a:solidFill>
                <a:latin typeface="Arimo"/>
                <a:ea typeface="Arimo"/>
                <a:cs typeface="Arimo"/>
                <a:sym typeface="Arimo"/>
              </a:rPr>
              <a:t>7.Enables pre-payment for seamless transactions </a:t>
            </a:r>
          </a:p>
          <a:p>
            <a:pPr algn="ctr">
              <a:lnSpc>
                <a:spcPts val="3301"/>
              </a:lnSpc>
            </a:pPr>
            <a:r>
              <a:rPr lang="en-US" sz="2949">
                <a:solidFill>
                  <a:srgbClr val="000000"/>
                </a:solidFill>
                <a:latin typeface="Arimo"/>
                <a:ea typeface="Arimo"/>
                <a:cs typeface="Arimo"/>
                <a:sym typeface="Arimo"/>
              </a:rPr>
              <a:t>8.Menu customization</a:t>
            </a:r>
          </a:p>
          <a:p>
            <a:pPr algn="ctr">
              <a:lnSpc>
                <a:spcPts val="3301"/>
              </a:lnSpc>
            </a:pPr>
            <a:r>
              <a:rPr lang="en-US" sz="2949">
                <a:solidFill>
                  <a:srgbClr val="000000"/>
                </a:solidFill>
                <a:latin typeface="Arimo"/>
                <a:ea typeface="Arimo"/>
                <a:cs typeface="Arimo"/>
                <a:sym typeface="Arimo"/>
              </a:rPr>
              <a:t>9.Countdown to show how recently an item was prepared </a:t>
            </a:r>
          </a:p>
          <a:p>
            <a:pPr algn="ctr">
              <a:lnSpc>
                <a:spcPts val="3301"/>
              </a:lnSpc>
            </a:pPr>
            <a:r>
              <a:rPr lang="en-US" sz="2949">
                <a:solidFill>
                  <a:srgbClr val="000000"/>
                </a:solidFill>
                <a:latin typeface="Arimo"/>
                <a:ea typeface="Arimo"/>
                <a:cs typeface="Arimo"/>
                <a:sym typeface="Arimo"/>
              </a:rPr>
              <a:t>10.Managing stocks of items to infer availability of dishes.</a:t>
            </a:r>
          </a:p>
          <a:p>
            <a:pPr algn="ctr">
              <a:lnSpc>
                <a:spcPts val="3301"/>
              </a:lnSpc>
            </a:pPr>
            <a:r>
              <a:rPr lang="en-US" sz="2949">
                <a:solidFill>
                  <a:srgbClr val="000000"/>
                </a:solidFill>
                <a:latin typeface="Arimo"/>
                <a:ea typeface="Arimo"/>
                <a:cs typeface="Arimo"/>
                <a:sym typeface="Arimo"/>
              </a:rPr>
              <a:t>11.Dynamic recipe scheduling -ensure kitchen prepare items in sync with orders</a:t>
            </a:r>
          </a:p>
          <a:p>
            <a:pPr algn="ctr">
              <a:lnSpc>
                <a:spcPts val="3301"/>
              </a:lnSpc>
            </a:pPr>
            <a:r>
              <a:rPr lang="en-US" sz="2949">
                <a:solidFill>
                  <a:srgbClr val="000000"/>
                </a:solidFill>
                <a:latin typeface="Arimo"/>
                <a:ea typeface="Arimo"/>
                <a:cs typeface="Arimo"/>
                <a:sym typeface="Arimo"/>
              </a:rPr>
              <a:t>12.App informs users about availability before ordering.</a:t>
            </a:r>
          </a:p>
          <a:p>
            <a:pPr algn="l">
              <a:lnSpc>
                <a:spcPts val="3301"/>
              </a:lnSpc>
              <a:spcBef>
                <a:spcPct val="0"/>
              </a:spcBef>
            </a:pPr>
          </a:p>
        </p:txBody>
      </p:sp>
      <p:sp>
        <p:nvSpPr>
          <p:cNvPr name="TextBox 13" id="13"/>
          <p:cNvSpPr txBox="true"/>
          <p:nvPr/>
        </p:nvSpPr>
        <p:spPr>
          <a:xfrm rot="0">
            <a:off x="5351437" y="190184"/>
            <a:ext cx="6958580" cy="83820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IDEATION</a:t>
            </a:r>
          </a:p>
        </p:txBody>
      </p:sp>
      <p:sp>
        <p:nvSpPr>
          <p:cNvPr name="Freeform 14" id="14"/>
          <p:cNvSpPr/>
          <p:nvPr/>
        </p:nvSpPr>
        <p:spPr>
          <a:xfrm flipH="false" flipV="false" rot="0">
            <a:off x="10614700" y="1028384"/>
            <a:ext cx="7281288" cy="9221093"/>
          </a:xfrm>
          <a:custGeom>
            <a:avLst/>
            <a:gdLst/>
            <a:ahLst/>
            <a:cxnLst/>
            <a:rect r="r" b="b" t="t" l="l"/>
            <a:pathLst>
              <a:path h="9221093" w="7281288">
                <a:moveTo>
                  <a:pt x="0" y="0"/>
                </a:moveTo>
                <a:lnTo>
                  <a:pt x="7281289" y="0"/>
                </a:lnTo>
                <a:lnTo>
                  <a:pt x="7281289" y="9221093"/>
                </a:lnTo>
                <a:lnTo>
                  <a:pt x="0" y="9221093"/>
                </a:lnTo>
                <a:lnTo>
                  <a:pt x="0" y="0"/>
                </a:lnTo>
                <a:close/>
              </a:path>
            </a:pathLst>
          </a:custGeom>
          <a:blipFill>
            <a:blip r:embed="rId6"/>
            <a:stretch>
              <a:fillRect l="0" t="-2642" r="0" b="-2642"/>
            </a:stretch>
          </a:blipFill>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23" y="648295"/>
            <a:ext cx="51979" cy="51979"/>
          </a:xfrm>
          <a:custGeom>
            <a:avLst/>
            <a:gdLst/>
            <a:ahLst/>
            <a:cxnLst/>
            <a:rect r="r" b="b" t="t" l="l"/>
            <a:pathLst>
              <a:path h="51979" w="51979">
                <a:moveTo>
                  <a:pt x="0" y="0"/>
                </a:moveTo>
                <a:lnTo>
                  <a:pt x="51979" y="0"/>
                </a:lnTo>
                <a:lnTo>
                  <a:pt x="51979" y="51979"/>
                </a:lnTo>
                <a:lnTo>
                  <a:pt x="0" y="519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2727461" y="659846"/>
            <a:ext cx="23102" cy="28877"/>
            <a:chOff x="0" y="0"/>
            <a:chExt cx="30802" cy="38503"/>
          </a:xfrm>
        </p:grpSpPr>
        <p:sp>
          <p:nvSpPr>
            <p:cNvPr name="Freeform 4" id="4"/>
            <p:cNvSpPr/>
            <p:nvPr/>
          </p:nvSpPr>
          <p:spPr>
            <a:xfrm flipH="false" flipV="false" rot="0">
              <a:off x="0" y="0"/>
              <a:ext cx="26924" cy="38100"/>
            </a:xfrm>
            <a:custGeom>
              <a:avLst/>
              <a:gdLst/>
              <a:ahLst/>
              <a:cxnLst/>
              <a:rect r="r" b="b" t="t" l="l"/>
              <a:pathLst>
                <a:path h="38100" w="26924">
                  <a:moveTo>
                    <a:pt x="14605" y="0"/>
                  </a:moveTo>
                  <a:lnTo>
                    <a:pt x="0" y="0"/>
                  </a:lnTo>
                  <a:lnTo>
                    <a:pt x="0" y="38100"/>
                  </a:lnTo>
                  <a:lnTo>
                    <a:pt x="6858" y="38100"/>
                  </a:lnTo>
                  <a:lnTo>
                    <a:pt x="6858" y="22225"/>
                  </a:lnTo>
                  <a:lnTo>
                    <a:pt x="19939" y="22225"/>
                  </a:lnTo>
                  <a:lnTo>
                    <a:pt x="18923" y="21336"/>
                  </a:lnTo>
                  <a:lnTo>
                    <a:pt x="25781" y="17780"/>
                  </a:lnTo>
                  <a:lnTo>
                    <a:pt x="26289" y="16129"/>
                  </a:lnTo>
                  <a:lnTo>
                    <a:pt x="6858" y="16129"/>
                  </a:lnTo>
                  <a:lnTo>
                    <a:pt x="6858" y="6477"/>
                  </a:lnTo>
                  <a:lnTo>
                    <a:pt x="26924" y="6477"/>
                  </a:lnTo>
                  <a:lnTo>
                    <a:pt x="26543" y="4699"/>
                  </a:lnTo>
                  <a:lnTo>
                    <a:pt x="22479" y="1016"/>
                  </a:lnTo>
                  <a:lnTo>
                    <a:pt x="14605" y="0"/>
                  </a:lnTo>
                  <a:close/>
                </a:path>
              </a:pathLst>
            </a:custGeom>
            <a:solidFill>
              <a:srgbClr val="231F20"/>
            </a:solidFill>
          </p:spPr>
        </p:sp>
        <p:sp>
          <p:nvSpPr>
            <p:cNvPr name="Freeform 5" id="5"/>
            <p:cNvSpPr/>
            <p:nvPr/>
          </p:nvSpPr>
          <p:spPr>
            <a:xfrm flipH="false" flipV="false" rot="0">
              <a:off x="8255" y="22225"/>
              <a:ext cx="22606" cy="16002"/>
            </a:xfrm>
            <a:custGeom>
              <a:avLst/>
              <a:gdLst/>
              <a:ahLst/>
              <a:cxnLst/>
              <a:rect r="r" b="b" t="t" l="l"/>
              <a:pathLst>
                <a:path h="16002" w="22606">
                  <a:moveTo>
                    <a:pt x="11684" y="0"/>
                  </a:moveTo>
                  <a:lnTo>
                    <a:pt x="0" y="0"/>
                  </a:lnTo>
                  <a:lnTo>
                    <a:pt x="3556" y="508"/>
                  </a:lnTo>
                  <a:lnTo>
                    <a:pt x="5715" y="2159"/>
                  </a:lnTo>
                  <a:lnTo>
                    <a:pt x="9398" y="7747"/>
                  </a:lnTo>
                  <a:lnTo>
                    <a:pt x="14351" y="16002"/>
                  </a:lnTo>
                  <a:lnTo>
                    <a:pt x="22606" y="16002"/>
                  </a:lnTo>
                  <a:lnTo>
                    <a:pt x="18415" y="8509"/>
                  </a:lnTo>
                  <a:lnTo>
                    <a:pt x="14478" y="2286"/>
                  </a:lnTo>
                  <a:lnTo>
                    <a:pt x="11811" y="0"/>
                  </a:lnTo>
                  <a:close/>
                </a:path>
              </a:pathLst>
            </a:custGeom>
            <a:solidFill>
              <a:srgbClr val="231F20"/>
            </a:solidFill>
          </p:spPr>
        </p:sp>
        <p:sp>
          <p:nvSpPr>
            <p:cNvPr name="Freeform 6" id="6"/>
            <p:cNvSpPr/>
            <p:nvPr/>
          </p:nvSpPr>
          <p:spPr>
            <a:xfrm flipH="false" flipV="false" rot="0">
              <a:off x="11938" y="6477"/>
              <a:ext cx="16002" cy="9525"/>
            </a:xfrm>
            <a:custGeom>
              <a:avLst/>
              <a:gdLst/>
              <a:ahLst/>
              <a:cxnLst/>
              <a:rect r="r" b="b" t="t" l="l"/>
              <a:pathLst>
                <a:path h="9525" w="16002">
                  <a:moveTo>
                    <a:pt x="14986" y="0"/>
                  </a:moveTo>
                  <a:lnTo>
                    <a:pt x="381" y="0"/>
                  </a:lnTo>
                  <a:lnTo>
                    <a:pt x="5461" y="127"/>
                  </a:lnTo>
                  <a:lnTo>
                    <a:pt x="8001" y="1524"/>
                  </a:lnTo>
                  <a:lnTo>
                    <a:pt x="8890" y="4699"/>
                  </a:lnTo>
                  <a:lnTo>
                    <a:pt x="8128" y="7493"/>
                  </a:lnTo>
                  <a:lnTo>
                    <a:pt x="6223" y="9017"/>
                  </a:lnTo>
                  <a:lnTo>
                    <a:pt x="0" y="9525"/>
                  </a:lnTo>
                  <a:lnTo>
                    <a:pt x="14351" y="9525"/>
                  </a:lnTo>
                  <a:lnTo>
                    <a:pt x="16002" y="4191"/>
                  </a:lnTo>
                  <a:lnTo>
                    <a:pt x="14986" y="0"/>
                  </a:lnTo>
                  <a:close/>
                </a:path>
              </a:pathLst>
            </a:custGeom>
            <a:solidFill>
              <a:srgbClr val="231F20"/>
            </a:solidFill>
          </p:spPr>
        </p:sp>
      </p:grpSp>
      <p:sp>
        <p:nvSpPr>
          <p:cNvPr name="TextBox 7" id="7"/>
          <p:cNvSpPr txBox="true"/>
          <p:nvPr/>
        </p:nvSpPr>
        <p:spPr>
          <a:xfrm rot="0">
            <a:off x="825891" y="9813009"/>
            <a:ext cx="4578497" cy="250734"/>
          </a:xfrm>
          <a:prstGeom prst="rect">
            <a:avLst/>
          </a:prstGeom>
        </p:spPr>
        <p:txBody>
          <a:bodyPr anchor="t" rtlCol="false" tIns="0" lIns="0" bIns="0" rIns="0">
            <a:spAutoFit/>
          </a:bodyPr>
          <a:lstStyle/>
          <a:p>
            <a:pPr algn="l">
              <a:lnSpc>
                <a:spcPts val="1964"/>
              </a:lnSpc>
            </a:pPr>
            <a:r>
              <a:rPr lang="en-US" b="true" sz="1637" spc="15">
                <a:solidFill>
                  <a:srgbClr val="005893"/>
                </a:solidFill>
                <a:latin typeface="TT Rounds Condensed Bold"/>
                <a:ea typeface="TT Rounds Condensed Bold"/>
                <a:cs typeface="TT Rounds Condensed Bold"/>
                <a:sym typeface="TT Rounds Condensed Bold"/>
              </a:rPr>
              <a:t>Department of AI &amp; ML</a:t>
            </a:r>
          </a:p>
        </p:txBody>
      </p:sp>
      <p:sp>
        <p:nvSpPr>
          <p:cNvPr name="TextBox 8" id="8"/>
          <p:cNvSpPr txBox="true"/>
          <p:nvPr/>
        </p:nvSpPr>
        <p:spPr>
          <a:xfrm rot="0">
            <a:off x="13165165" y="9565608"/>
            <a:ext cx="4205980" cy="515460"/>
          </a:xfrm>
          <a:prstGeom prst="rect">
            <a:avLst/>
          </a:prstGeom>
        </p:spPr>
        <p:txBody>
          <a:bodyPr anchor="t" rtlCol="false" tIns="0" lIns="0" bIns="0" rIns="0">
            <a:spAutoFit/>
          </a:bodyPr>
          <a:lstStyle/>
          <a:p>
            <a:pPr algn="r">
              <a:lnSpc>
                <a:spcPts val="1964"/>
              </a:lnSpc>
            </a:pPr>
            <a:r>
              <a:rPr lang="en-US" sz="1637" spc="15">
                <a:solidFill>
                  <a:srgbClr val="898989"/>
                </a:solidFill>
                <a:latin typeface="TT Rounds Condensed"/>
                <a:ea typeface="TT Rounds Condensed"/>
                <a:cs typeface="TT Rounds Condensed"/>
                <a:sym typeface="TT Rounds Condensed"/>
              </a:rPr>
              <a:t>‹#›</a:t>
            </a:r>
          </a:p>
        </p:txBody>
      </p:sp>
      <p:sp>
        <p:nvSpPr>
          <p:cNvPr name="Freeform 9" id="9"/>
          <p:cNvSpPr/>
          <p:nvPr/>
        </p:nvSpPr>
        <p:spPr>
          <a:xfrm flipH="false" flipV="false" rot="0">
            <a:off x="13745599" y="-131391"/>
            <a:ext cx="3996620" cy="746478"/>
          </a:xfrm>
          <a:custGeom>
            <a:avLst/>
            <a:gdLst/>
            <a:ahLst/>
            <a:cxnLst/>
            <a:rect r="r" b="b" t="t" l="l"/>
            <a:pathLst>
              <a:path h="746478" w="3996620">
                <a:moveTo>
                  <a:pt x="0" y="0"/>
                </a:moveTo>
                <a:lnTo>
                  <a:pt x="3996620" y="0"/>
                </a:lnTo>
                <a:lnTo>
                  <a:pt x="3996620" y="746478"/>
                </a:lnTo>
                <a:lnTo>
                  <a:pt x="0" y="746478"/>
                </a:lnTo>
                <a:lnTo>
                  <a:pt x="0" y="0"/>
                </a:lnTo>
                <a:close/>
              </a:path>
            </a:pathLst>
          </a:custGeom>
          <a:blipFill>
            <a:blip r:embed="rId5"/>
            <a:stretch>
              <a:fillRect l="0" t="0" r="0" b="-8"/>
            </a:stretch>
          </a:blipFill>
        </p:spPr>
      </p:sp>
      <p:sp>
        <p:nvSpPr>
          <p:cNvPr name="Freeform 10" id="10"/>
          <p:cNvSpPr/>
          <p:nvPr/>
        </p:nvSpPr>
        <p:spPr>
          <a:xfrm flipH="false" flipV="false" rot="0">
            <a:off x="0" y="-33209"/>
            <a:ext cx="2561472" cy="1061909"/>
          </a:xfrm>
          <a:custGeom>
            <a:avLst/>
            <a:gdLst/>
            <a:ahLst/>
            <a:cxnLst/>
            <a:rect r="r" b="b" t="t" l="l"/>
            <a:pathLst>
              <a:path h="1061909" w="2561472">
                <a:moveTo>
                  <a:pt x="0" y="0"/>
                </a:moveTo>
                <a:lnTo>
                  <a:pt x="2561472" y="0"/>
                </a:lnTo>
                <a:lnTo>
                  <a:pt x="2561472" y="1061909"/>
                </a:lnTo>
                <a:lnTo>
                  <a:pt x="0" y="1061909"/>
                </a:lnTo>
                <a:lnTo>
                  <a:pt x="0" y="0"/>
                </a:lnTo>
                <a:close/>
              </a:path>
            </a:pathLst>
          </a:custGeom>
          <a:blipFill>
            <a:blip r:embed="rId6"/>
            <a:stretch>
              <a:fillRect l="0" t="-1814" r="0" b="-1814"/>
            </a:stretch>
          </a:blipFill>
        </p:spPr>
      </p:sp>
      <p:sp>
        <p:nvSpPr>
          <p:cNvPr name="Freeform 11" id="11"/>
          <p:cNvSpPr/>
          <p:nvPr/>
        </p:nvSpPr>
        <p:spPr>
          <a:xfrm flipH="false" flipV="false" rot="0">
            <a:off x="743011" y="1339498"/>
            <a:ext cx="10583783" cy="7937827"/>
          </a:xfrm>
          <a:custGeom>
            <a:avLst/>
            <a:gdLst/>
            <a:ahLst/>
            <a:cxnLst/>
            <a:rect r="r" b="b" t="t" l="l"/>
            <a:pathLst>
              <a:path h="7937827" w="10583783">
                <a:moveTo>
                  <a:pt x="0" y="0"/>
                </a:moveTo>
                <a:lnTo>
                  <a:pt x="10583783" y="0"/>
                </a:lnTo>
                <a:lnTo>
                  <a:pt x="10583783" y="7937826"/>
                </a:lnTo>
                <a:lnTo>
                  <a:pt x="0" y="7937826"/>
                </a:lnTo>
                <a:lnTo>
                  <a:pt x="0" y="0"/>
                </a:lnTo>
                <a:close/>
              </a:path>
            </a:pathLst>
          </a:custGeom>
          <a:blipFill>
            <a:blip r:embed="rId7"/>
            <a:stretch>
              <a:fillRect l="0" t="0" r="0" b="0"/>
            </a:stretch>
          </a:blipFill>
        </p:spPr>
      </p:sp>
      <p:sp>
        <p:nvSpPr>
          <p:cNvPr name="TextBox 12" id="12"/>
          <p:cNvSpPr txBox="true"/>
          <p:nvPr/>
        </p:nvSpPr>
        <p:spPr>
          <a:xfrm rot="0">
            <a:off x="12807832" y="7292632"/>
            <a:ext cx="3703445" cy="2247900"/>
          </a:xfrm>
          <a:prstGeom prst="rect">
            <a:avLst/>
          </a:prstGeom>
        </p:spPr>
        <p:txBody>
          <a:bodyPr anchor="t" rtlCol="false" tIns="0" lIns="0" bIns="0" rIns="0">
            <a:spAutoFit/>
          </a:bodyPr>
          <a:lstStyle/>
          <a:p>
            <a:pPr algn="ctr">
              <a:lnSpc>
                <a:spcPts val="3590"/>
              </a:lnSpc>
            </a:pPr>
            <a:r>
              <a:rPr lang="en-US" sz="2991">
                <a:solidFill>
                  <a:srgbClr val="000000"/>
                </a:solidFill>
                <a:latin typeface="Arimo"/>
                <a:ea typeface="Arimo"/>
                <a:cs typeface="Arimo"/>
                <a:sym typeface="Arimo"/>
              </a:rPr>
              <a:t>Most Feasible Ideas:</a:t>
            </a:r>
          </a:p>
          <a:p>
            <a:pPr algn="l" marL="1179109" indent="-589554" lvl="1">
              <a:lnSpc>
                <a:spcPts val="3590"/>
              </a:lnSpc>
              <a:buFont typeface="Arial"/>
              <a:buChar char="•"/>
            </a:pPr>
            <a:r>
              <a:rPr lang="en-US" sz="2991">
                <a:solidFill>
                  <a:srgbClr val="000000"/>
                </a:solidFill>
                <a:latin typeface="Arimo"/>
                <a:ea typeface="Arimo"/>
                <a:cs typeface="Arimo"/>
                <a:sym typeface="Arimo"/>
              </a:rPr>
              <a:t>Slot Booking System</a:t>
            </a:r>
          </a:p>
          <a:p>
            <a:pPr algn="l" marL="1179109" indent="-589554" lvl="1">
              <a:lnSpc>
                <a:spcPts val="3590"/>
              </a:lnSpc>
              <a:buFont typeface="Arial"/>
              <a:buChar char="•"/>
            </a:pPr>
            <a:r>
              <a:rPr lang="en-US" sz="2991">
                <a:solidFill>
                  <a:srgbClr val="000000"/>
                </a:solidFill>
                <a:latin typeface="Arimo"/>
                <a:ea typeface="Arimo"/>
                <a:cs typeface="Arimo"/>
                <a:sym typeface="Arimo"/>
              </a:rPr>
              <a:t>Time-Based Slots</a:t>
            </a:r>
          </a:p>
        </p:txBody>
      </p:sp>
      <p:sp>
        <p:nvSpPr>
          <p:cNvPr name="TextBox 13" id="13"/>
          <p:cNvSpPr txBox="true"/>
          <p:nvPr/>
        </p:nvSpPr>
        <p:spPr>
          <a:xfrm rot="0">
            <a:off x="11326794" y="2091722"/>
            <a:ext cx="6251105" cy="3724275"/>
          </a:xfrm>
          <a:prstGeom prst="rect">
            <a:avLst/>
          </a:prstGeom>
        </p:spPr>
        <p:txBody>
          <a:bodyPr anchor="t" rtlCol="false" tIns="0" lIns="0" bIns="0" rIns="0">
            <a:spAutoFit/>
          </a:bodyPr>
          <a:lstStyle/>
          <a:p>
            <a:pPr algn="l" marL="362882" indent="-181441" lvl="1">
              <a:lnSpc>
                <a:spcPts val="2990"/>
              </a:lnSpc>
              <a:buFont typeface="Arial"/>
              <a:buChar char="•"/>
            </a:pPr>
            <a:r>
              <a:rPr lang="en-US" b="true" sz="2491">
                <a:solidFill>
                  <a:srgbClr val="000000"/>
                </a:solidFill>
                <a:latin typeface="Arimo Bold"/>
                <a:ea typeface="Arimo Bold"/>
                <a:cs typeface="Arimo Bold"/>
                <a:sym typeface="Arimo Bold"/>
              </a:rPr>
              <a:t>Technical Feasibility</a:t>
            </a:r>
            <a:r>
              <a:rPr lang="en-US" sz="2491">
                <a:solidFill>
                  <a:srgbClr val="000000"/>
                </a:solidFill>
                <a:latin typeface="Arimo"/>
                <a:ea typeface="Arimo"/>
                <a:cs typeface="Arimo"/>
                <a:sym typeface="Arimo"/>
              </a:rPr>
              <a:t>: Can it be implemented with the technology and skills we have ?</a:t>
            </a:r>
          </a:p>
          <a:p>
            <a:pPr algn="l" marL="362882" indent="-181441" lvl="1">
              <a:lnSpc>
                <a:spcPts val="2990"/>
              </a:lnSpc>
              <a:buFont typeface="Arial"/>
              <a:buChar char="•"/>
            </a:pPr>
            <a:r>
              <a:rPr lang="en-US" b="true" sz="2491">
                <a:solidFill>
                  <a:srgbClr val="000000"/>
                </a:solidFill>
                <a:latin typeface="Arimo Bold"/>
                <a:ea typeface="Arimo Bold"/>
                <a:cs typeface="Arimo Bold"/>
                <a:sym typeface="Arimo Bold"/>
              </a:rPr>
              <a:t>Financial Feasibility</a:t>
            </a:r>
            <a:r>
              <a:rPr lang="en-US" sz="2491">
                <a:solidFill>
                  <a:srgbClr val="000000"/>
                </a:solidFill>
                <a:latin typeface="Arimo"/>
                <a:ea typeface="Arimo"/>
                <a:cs typeface="Arimo"/>
                <a:sym typeface="Arimo"/>
              </a:rPr>
              <a:t>: Does it fit within a student budget ?</a:t>
            </a:r>
          </a:p>
          <a:p>
            <a:pPr algn="l" marL="362882" indent="-181441" lvl="1">
              <a:lnSpc>
                <a:spcPts val="2990"/>
              </a:lnSpc>
              <a:buFont typeface="Arial"/>
              <a:buChar char="•"/>
            </a:pPr>
            <a:r>
              <a:rPr lang="en-US" b="true" sz="2491">
                <a:solidFill>
                  <a:srgbClr val="000000"/>
                </a:solidFill>
                <a:latin typeface="Arimo Bold"/>
                <a:ea typeface="Arimo Bold"/>
                <a:cs typeface="Arimo Bold"/>
                <a:sym typeface="Arimo Bold"/>
              </a:rPr>
              <a:t>Operational Feasibility</a:t>
            </a:r>
            <a:r>
              <a:rPr lang="en-US" sz="2491">
                <a:solidFill>
                  <a:srgbClr val="000000"/>
                </a:solidFill>
                <a:latin typeface="Arimo"/>
                <a:ea typeface="Arimo"/>
                <a:cs typeface="Arimo"/>
                <a:sym typeface="Arimo"/>
              </a:rPr>
              <a:t>: Can we implement it without interfering with live systems ?</a:t>
            </a:r>
          </a:p>
          <a:p>
            <a:pPr algn="l" marL="362882" indent="-181441" lvl="1">
              <a:lnSpc>
                <a:spcPts val="2990"/>
              </a:lnSpc>
              <a:buFont typeface="Arial"/>
              <a:buChar char="•"/>
            </a:pPr>
            <a:r>
              <a:rPr lang="en-US" b="true" sz="2491">
                <a:solidFill>
                  <a:srgbClr val="000000"/>
                </a:solidFill>
                <a:latin typeface="Arimo Bold"/>
                <a:ea typeface="Arimo Bold"/>
                <a:cs typeface="Arimo Bold"/>
                <a:sym typeface="Arimo Bold"/>
              </a:rPr>
              <a:t>Time Feasibility</a:t>
            </a:r>
            <a:r>
              <a:rPr lang="en-US" sz="2491">
                <a:solidFill>
                  <a:srgbClr val="000000"/>
                </a:solidFill>
                <a:latin typeface="Arimo"/>
                <a:ea typeface="Arimo"/>
                <a:cs typeface="Arimo"/>
                <a:sym typeface="Arimo"/>
              </a:rPr>
              <a:t>: Can it be completed within a reasonable timeframe ?</a:t>
            </a:r>
          </a:p>
        </p:txBody>
      </p:sp>
      <p:sp>
        <p:nvSpPr>
          <p:cNvPr name="TextBox 14" id="14"/>
          <p:cNvSpPr txBox="true"/>
          <p:nvPr/>
        </p:nvSpPr>
        <p:spPr>
          <a:xfrm rot="0">
            <a:off x="5664710" y="106088"/>
            <a:ext cx="6958580" cy="83820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IDEATION</a:t>
            </a:r>
          </a:p>
        </p:txBody>
      </p:sp>
      <p:grpSp>
        <p:nvGrpSpPr>
          <p:cNvPr name="Group 15" id="15"/>
          <p:cNvGrpSpPr/>
          <p:nvPr/>
        </p:nvGrpSpPr>
        <p:grpSpPr>
          <a:xfrm rot="0">
            <a:off x="40660" y="9855903"/>
            <a:ext cx="10368327" cy="776986"/>
            <a:chOff x="0" y="0"/>
            <a:chExt cx="13824437" cy="1035981"/>
          </a:xfrm>
        </p:grpSpPr>
        <p:sp>
          <p:nvSpPr>
            <p:cNvPr name="Freeform 16" id="16"/>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7" id="17"/>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96741" y="1215739"/>
            <a:ext cx="132936" cy="134245"/>
            <a:chOff x="0" y="0"/>
            <a:chExt cx="177248" cy="178994"/>
          </a:xfrm>
        </p:grpSpPr>
        <p:sp>
          <p:nvSpPr>
            <p:cNvPr name="Freeform 3" id="3"/>
            <p:cNvSpPr/>
            <p:nvPr/>
          </p:nvSpPr>
          <p:spPr>
            <a:xfrm flipH="false" flipV="false" rot="0">
              <a:off x="0" y="0"/>
              <a:ext cx="177292" cy="178943"/>
            </a:xfrm>
            <a:custGeom>
              <a:avLst/>
              <a:gdLst/>
              <a:ahLst/>
              <a:cxnLst/>
              <a:rect r="r" b="b" t="t" l="l"/>
              <a:pathLst>
                <a:path h="178943" w="177292">
                  <a:moveTo>
                    <a:pt x="0" y="0"/>
                  </a:moveTo>
                  <a:lnTo>
                    <a:pt x="177292" y="0"/>
                  </a:lnTo>
                  <a:lnTo>
                    <a:pt x="177292" y="178943"/>
                  </a:lnTo>
                  <a:lnTo>
                    <a:pt x="0" y="178943"/>
                  </a:lnTo>
                  <a:close/>
                </a:path>
              </a:pathLst>
            </a:custGeom>
            <a:blipFill>
              <a:blip r:embed="rId3"/>
              <a:stretch>
                <a:fillRect l="-492" t="0" r="-467" b="-28"/>
              </a:stretch>
            </a:blipFill>
          </p:spPr>
        </p:sp>
      </p:grpSp>
      <p:sp>
        <p:nvSpPr>
          <p:cNvPr name="TextBox 4" id="4"/>
          <p:cNvSpPr txBox="true"/>
          <p:nvPr/>
        </p:nvSpPr>
        <p:spPr>
          <a:xfrm rot="0">
            <a:off x="2281189" y="678355"/>
            <a:ext cx="3465495" cy="1629683"/>
          </a:xfrm>
          <a:prstGeom prst="rect">
            <a:avLst/>
          </a:prstGeom>
        </p:spPr>
        <p:txBody>
          <a:bodyPr anchor="t" rtlCol="false" tIns="0" lIns="0" bIns="0" rIns="0">
            <a:spAutoFit/>
          </a:bodyPr>
          <a:lstStyle/>
          <a:p>
            <a:pPr algn="l">
              <a:lnSpc>
                <a:spcPts val="4274"/>
              </a:lnSpc>
            </a:pPr>
            <a:r>
              <a:rPr lang="en-US" b="true" sz="3819" spc="0">
                <a:solidFill>
                  <a:srgbClr val="FFFFFF"/>
                </a:solidFill>
                <a:latin typeface="Arimo Bold"/>
                <a:ea typeface="Arimo Bold"/>
                <a:cs typeface="Arimo Bold"/>
                <a:sym typeface="Arimo Bold"/>
              </a:rPr>
              <a:t>RV College of </a:t>
            </a:r>
          </a:p>
          <a:p>
            <a:pPr algn="l">
              <a:lnSpc>
                <a:spcPts val="4274"/>
              </a:lnSpc>
            </a:pPr>
            <a:r>
              <a:rPr lang="en-US" b="true" sz="3819" spc="0">
                <a:solidFill>
                  <a:srgbClr val="FFFFFF"/>
                </a:solidFill>
                <a:latin typeface="Arimo Bold"/>
                <a:ea typeface="Arimo Bold"/>
                <a:cs typeface="Arimo Bold"/>
                <a:sym typeface="Arimo Bold"/>
              </a:rPr>
              <a:t>Engineering</a:t>
            </a:r>
          </a:p>
        </p:txBody>
      </p:sp>
      <p:sp>
        <p:nvSpPr>
          <p:cNvPr name="TextBox 5" id="5"/>
          <p:cNvSpPr txBox="true"/>
          <p:nvPr/>
        </p:nvSpPr>
        <p:spPr>
          <a:xfrm rot="0">
            <a:off x="2199542" y="444662"/>
            <a:ext cx="13888916" cy="838200"/>
          </a:xfrm>
          <a:prstGeom prst="rect">
            <a:avLst/>
          </a:prstGeom>
        </p:spPr>
        <p:txBody>
          <a:bodyPr anchor="t" rtlCol="false" tIns="0" lIns="0" bIns="0" rIns="0">
            <a:spAutoFit/>
          </a:bodyPr>
          <a:lstStyle/>
          <a:p>
            <a:pPr algn="ctr" marL="0" indent="0" lvl="0">
              <a:lnSpc>
                <a:spcPts val="6548"/>
              </a:lnSpc>
              <a:spcBef>
                <a:spcPct val="0"/>
              </a:spcBef>
            </a:pPr>
            <a:r>
              <a:rPr lang="en-US" b="true" sz="5457" spc="42" strike="noStrike" u="none">
                <a:solidFill>
                  <a:srgbClr val="C00000"/>
                </a:solidFill>
                <a:latin typeface="TT Phobos Bold"/>
                <a:ea typeface="TT Phobos Bold"/>
                <a:cs typeface="TT Phobos Bold"/>
                <a:sym typeface="TT Phobos Bold"/>
              </a:rPr>
              <a:t>AGENDA</a:t>
            </a:r>
          </a:p>
        </p:txBody>
      </p:sp>
      <p:sp>
        <p:nvSpPr>
          <p:cNvPr name="Freeform 6" id="6"/>
          <p:cNvSpPr/>
          <p:nvPr/>
        </p:nvSpPr>
        <p:spPr>
          <a:xfrm flipH="false" flipV="false" rot="0">
            <a:off x="0" y="73619"/>
            <a:ext cx="3413263" cy="1414815"/>
          </a:xfrm>
          <a:custGeom>
            <a:avLst/>
            <a:gdLst/>
            <a:ahLst/>
            <a:cxnLst/>
            <a:rect r="r" b="b" t="t" l="l"/>
            <a:pathLst>
              <a:path h="1414815" w="3413263">
                <a:moveTo>
                  <a:pt x="0" y="0"/>
                </a:moveTo>
                <a:lnTo>
                  <a:pt x="3413263" y="0"/>
                </a:lnTo>
                <a:lnTo>
                  <a:pt x="3413263" y="1414815"/>
                </a:lnTo>
                <a:lnTo>
                  <a:pt x="0" y="1414815"/>
                </a:lnTo>
                <a:lnTo>
                  <a:pt x="0" y="0"/>
                </a:lnTo>
                <a:close/>
              </a:path>
            </a:pathLst>
          </a:custGeom>
          <a:blipFill>
            <a:blip r:embed="rId4"/>
            <a:stretch>
              <a:fillRect l="-4054" t="-3923" r="0" b="-3923"/>
            </a:stretch>
          </a:blipFill>
        </p:spPr>
      </p:sp>
      <p:sp>
        <p:nvSpPr>
          <p:cNvPr name="Freeform 7" id="7"/>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8" id="8"/>
          <p:cNvSpPr txBox="true"/>
          <p:nvPr/>
        </p:nvSpPr>
        <p:spPr>
          <a:xfrm rot="0">
            <a:off x="2199542" y="3385625"/>
            <a:ext cx="9528910" cy="4192182"/>
          </a:xfrm>
          <a:prstGeom prst="rect">
            <a:avLst/>
          </a:prstGeom>
        </p:spPr>
        <p:txBody>
          <a:bodyPr anchor="t" rtlCol="false" tIns="0" lIns="0" bIns="0" rIns="0">
            <a:spAutoFit/>
          </a:bodyPr>
          <a:lstStyle/>
          <a:p>
            <a:pPr algn="l" marL="802926" indent="-401463" lvl="1">
              <a:lnSpc>
                <a:spcPts val="5578"/>
              </a:lnSpc>
              <a:buFont typeface="Arial"/>
              <a:buChar char="•"/>
            </a:pPr>
            <a:r>
              <a:rPr lang="en-US" sz="3718" spc="26">
                <a:solidFill>
                  <a:srgbClr val="002060"/>
                </a:solidFill>
                <a:latin typeface="TT Phobos"/>
                <a:ea typeface="TT Phobos"/>
                <a:cs typeface="TT Phobos"/>
                <a:sym typeface="TT Phobos"/>
              </a:rPr>
              <a:t>INTRODUCTION</a:t>
            </a:r>
          </a:p>
          <a:p>
            <a:pPr algn="l" marL="802926" indent="-401463" lvl="1">
              <a:lnSpc>
                <a:spcPts val="5578"/>
              </a:lnSpc>
              <a:buFont typeface="Arial"/>
              <a:buChar char="•"/>
            </a:pPr>
            <a:r>
              <a:rPr lang="en-US" sz="3718" spc="26">
                <a:solidFill>
                  <a:srgbClr val="002060"/>
                </a:solidFill>
                <a:latin typeface="TT Phobos"/>
                <a:ea typeface="TT Phobos"/>
                <a:cs typeface="TT Phobos"/>
                <a:sym typeface="TT Phobos"/>
              </a:rPr>
              <a:t>EMPATHY PHASE</a:t>
            </a:r>
          </a:p>
          <a:p>
            <a:pPr algn="l" marL="802926" indent="-401463" lvl="1">
              <a:lnSpc>
                <a:spcPts val="5578"/>
              </a:lnSpc>
              <a:buFont typeface="Arial"/>
              <a:buChar char="•"/>
            </a:pPr>
            <a:r>
              <a:rPr lang="en-US" sz="3718" spc="26">
                <a:solidFill>
                  <a:srgbClr val="002060"/>
                </a:solidFill>
                <a:latin typeface="TT Phobos"/>
                <a:ea typeface="TT Phobos"/>
                <a:cs typeface="TT Phobos"/>
                <a:sym typeface="TT Phobos"/>
              </a:rPr>
              <a:t>DEFINE PHASE</a:t>
            </a:r>
          </a:p>
          <a:p>
            <a:pPr algn="l" marL="802926" indent="-401463" lvl="1">
              <a:lnSpc>
                <a:spcPts val="5578"/>
              </a:lnSpc>
              <a:buFont typeface="Arial"/>
              <a:buChar char="•"/>
            </a:pPr>
            <a:r>
              <a:rPr lang="en-US" sz="3718" spc="26">
                <a:solidFill>
                  <a:srgbClr val="002060"/>
                </a:solidFill>
                <a:latin typeface="TT Phobos"/>
                <a:ea typeface="TT Phobos"/>
                <a:cs typeface="TT Phobos"/>
                <a:sym typeface="TT Phobos"/>
              </a:rPr>
              <a:t>IDEATION PHASE</a:t>
            </a:r>
          </a:p>
          <a:p>
            <a:pPr algn="l" marL="802926" indent="-401463" lvl="1">
              <a:lnSpc>
                <a:spcPts val="5578"/>
              </a:lnSpc>
              <a:buFont typeface="Arial"/>
              <a:buChar char="•"/>
            </a:pPr>
            <a:r>
              <a:rPr lang="en-US" sz="3718" spc="26">
                <a:solidFill>
                  <a:srgbClr val="002060"/>
                </a:solidFill>
                <a:latin typeface="TT Phobos"/>
                <a:ea typeface="TT Phobos"/>
                <a:cs typeface="TT Phobos"/>
                <a:sym typeface="TT Phobos"/>
              </a:rPr>
              <a:t>PROTOTYPE PHASE</a:t>
            </a:r>
          </a:p>
          <a:p>
            <a:pPr algn="l" marL="802926" indent="-401463" lvl="1">
              <a:lnSpc>
                <a:spcPts val="5578"/>
              </a:lnSpc>
              <a:buFont typeface="Arial"/>
              <a:buChar char="•"/>
            </a:pPr>
            <a:r>
              <a:rPr lang="en-US" sz="3718" spc="26">
                <a:solidFill>
                  <a:srgbClr val="002060"/>
                </a:solidFill>
                <a:latin typeface="TT Phobos"/>
                <a:ea typeface="TT Phobos"/>
                <a:cs typeface="TT Phobos"/>
                <a:sym typeface="TT Phobos"/>
              </a:rPr>
              <a:t>CONCULSION</a:t>
            </a:r>
          </a:p>
        </p:txBody>
      </p:sp>
      <p:grpSp>
        <p:nvGrpSpPr>
          <p:cNvPr name="Group 9" id="9"/>
          <p:cNvGrpSpPr/>
          <p:nvPr/>
        </p:nvGrpSpPr>
        <p:grpSpPr>
          <a:xfrm rot="0">
            <a:off x="21610" y="9855903"/>
            <a:ext cx="10368327" cy="776986"/>
            <a:chOff x="0" y="0"/>
            <a:chExt cx="13824437" cy="1035981"/>
          </a:xfrm>
        </p:grpSpPr>
        <p:sp>
          <p:nvSpPr>
            <p:cNvPr name="Freeform 10" id="10"/>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1" id="11"/>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653" y="-654071"/>
            <a:ext cx="18354418" cy="10355403"/>
            <a:chOff x="0" y="0"/>
            <a:chExt cx="24472557" cy="13807204"/>
          </a:xfrm>
        </p:grpSpPr>
        <p:sp>
          <p:nvSpPr>
            <p:cNvPr name="Freeform 3" id="3"/>
            <p:cNvSpPr/>
            <p:nvPr/>
          </p:nvSpPr>
          <p:spPr>
            <a:xfrm flipH="false" flipV="false" rot="0">
              <a:off x="46228" y="46228"/>
              <a:ext cx="24380190" cy="13714730"/>
            </a:xfrm>
            <a:custGeom>
              <a:avLst/>
              <a:gdLst/>
              <a:ahLst/>
              <a:cxnLst/>
              <a:rect r="r" b="b" t="t" l="l"/>
              <a:pathLst>
                <a:path h="13714730" w="24380190">
                  <a:moveTo>
                    <a:pt x="0" y="0"/>
                  </a:moveTo>
                  <a:lnTo>
                    <a:pt x="24380190" y="0"/>
                  </a:lnTo>
                  <a:lnTo>
                    <a:pt x="24380190" y="13714730"/>
                  </a:lnTo>
                  <a:lnTo>
                    <a:pt x="0" y="13714730"/>
                  </a:lnTo>
                  <a:close/>
                </a:path>
              </a:pathLst>
            </a:custGeom>
            <a:solidFill>
              <a:srgbClr val="FFFFFF">
                <a:alpha val="96863"/>
              </a:srgbClr>
            </a:solidFill>
          </p:spPr>
        </p:sp>
        <p:sp>
          <p:nvSpPr>
            <p:cNvPr name="Freeform 4" id="4"/>
            <p:cNvSpPr/>
            <p:nvPr/>
          </p:nvSpPr>
          <p:spPr>
            <a:xfrm flipH="false" flipV="false" rot="0">
              <a:off x="0" y="0"/>
              <a:ext cx="24472646" cy="13807187"/>
            </a:xfrm>
            <a:custGeom>
              <a:avLst/>
              <a:gdLst/>
              <a:ahLst/>
              <a:cxnLst/>
              <a:rect r="r" b="b" t="t" l="l"/>
              <a:pathLst>
                <a:path h="13807187" w="24472646">
                  <a:moveTo>
                    <a:pt x="46228" y="0"/>
                  </a:moveTo>
                  <a:lnTo>
                    <a:pt x="24426418" y="0"/>
                  </a:lnTo>
                  <a:cubicBezTo>
                    <a:pt x="24451945" y="0"/>
                    <a:pt x="24472646" y="20701"/>
                    <a:pt x="24472646" y="46228"/>
                  </a:cubicBezTo>
                  <a:lnTo>
                    <a:pt x="24472646" y="13760958"/>
                  </a:lnTo>
                  <a:cubicBezTo>
                    <a:pt x="24472646" y="13786486"/>
                    <a:pt x="24451945" y="13807187"/>
                    <a:pt x="24426418" y="13807187"/>
                  </a:cubicBezTo>
                  <a:lnTo>
                    <a:pt x="46228" y="13807187"/>
                  </a:lnTo>
                  <a:cubicBezTo>
                    <a:pt x="20701" y="13807187"/>
                    <a:pt x="0" y="13786486"/>
                    <a:pt x="0" y="13760958"/>
                  </a:cubicBezTo>
                  <a:lnTo>
                    <a:pt x="0" y="46228"/>
                  </a:lnTo>
                  <a:cubicBezTo>
                    <a:pt x="0" y="20701"/>
                    <a:pt x="20701" y="0"/>
                    <a:pt x="46228" y="0"/>
                  </a:cubicBezTo>
                  <a:moveTo>
                    <a:pt x="46228" y="92456"/>
                  </a:moveTo>
                  <a:lnTo>
                    <a:pt x="46228" y="46228"/>
                  </a:lnTo>
                  <a:lnTo>
                    <a:pt x="92456" y="46228"/>
                  </a:lnTo>
                  <a:lnTo>
                    <a:pt x="92456" y="13760958"/>
                  </a:lnTo>
                  <a:lnTo>
                    <a:pt x="46228" y="13760958"/>
                  </a:lnTo>
                  <a:lnTo>
                    <a:pt x="46228" y="13714730"/>
                  </a:lnTo>
                  <a:lnTo>
                    <a:pt x="24426418" y="13714730"/>
                  </a:lnTo>
                  <a:lnTo>
                    <a:pt x="24426418" y="13760958"/>
                  </a:lnTo>
                  <a:lnTo>
                    <a:pt x="24380189" y="13760958"/>
                  </a:lnTo>
                  <a:lnTo>
                    <a:pt x="24380189" y="46228"/>
                  </a:lnTo>
                  <a:lnTo>
                    <a:pt x="24426418" y="46228"/>
                  </a:lnTo>
                  <a:lnTo>
                    <a:pt x="24426418" y="92456"/>
                  </a:lnTo>
                  <a:lnTo>
                    <a:pt x="46228" y="92456"/>
                  </a:lnTo>
                  <a:close/>
                </a:path>
              </a:pathLst>
            </a:custGeom>
            <a:solidFill>
              <a:srgbClr val="005893"/>
            </a:solidFill>
          </p:spPr>
        </p:sp>
      </p:grpSp>
      <p:sp>
        <p:nvSpPr>
          <p:cNvPr name="Freeform 5" id="5"/>
          <p:cNvSpPr/>
          <p:nvPr/>
        </p:nvSpPr>
        <p:spPr>
          <a:xfrm flipH="false" flipV="false" rot="0">
            <a:off x="2713023" y="648295"/>
            <a:ext cx="51979" cy="51979"/>
          </a:xfrm>
          <a:custGeom>
            <a:avLst/>
            <a:gdLst/>
            <a:ahLst/>
            <a:cxnLst/>
            <a:rect r="r" b="b" t="t" l="l"/>
            <a:pathLst>
              <a:path h="51979" w="51979">
                <a:moveTo>
                  <a:pt x="0" y="0"/>
                </a:moveTo>
                <a:lnTo>
                  <a:pt x="51979" y="0"/>
                </a:lnTo>
                <a:lnTo>
                  <a:pt x="51979" y="51979"/>
                </a:lnTo>
                <a:lnTo>
                  <a:pt x="0" y="519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2727461" y="659846"/>
            <a:ext cx="23102" cy="28877"/>
            <a:chOff x="0" y="0"/>
            <a:chExt cx="30802" cy="38503"/>
          </a:xfrm>
        </p:grpSpPr>
        <p:sp>
          <p:nvSpPr>
            <p:cNvPr name="Freeform 7" id="7"/>
            <p:cNvSpPr/>
            <p:nvPr/>
          </p:nvSpPr>
          <p:spPr>
            <a:xfrm flipH="false" flipV="false" rot="0">
              <a:off x="0" y="0"/>
              <a:ext cx="26924" cy="38100"/>
            </a:xfrm>
            <a:custGeom>
              <a:avLst/>
              <a:gdLst/>
              <a:ahLst/>
              <a:cxnLst/>
              <a:rect r="r" b="b" t="t" l="l"/>
              <a:pathLst>
                <a:path h="38100" w="26924">
                  <a:moveTo>
                    <a:pt x="14605" y="0"/>
                  </a:moveTo>
                  <a:lnTo>
                    <a:pt x="0" y="0"/>
                  </a:lnTo>
                  <a:lnTo>
                    <a:pt x="0" y="38100"/>
                  </a:lnTo>
                  <a:lnTo>
                    <a:pt x="6858" y="38100"/>
                  </a:lnTo>
                  <a:lnTo>
                    <a:pt x="6858" y="22225"/>
                  </a:lnTo>
                  <a:lnTo>
                    <a:pt x="19939" y="22225"/>
                  </a:lnTo>
                  <a:lnTo>
                    <a:pt x="18923" y="21336"/>
                  </a:lnTo>
                  <a:lnTo>
                    <a:pt x="25781" y="17780"/>
                  </a:lnTo>
                  <a:lnTo>
                    <a:pt x="26289" y="16129"/>
                  </a:lnTo>
                  <a:lnTo>
                    <a:pt x="6858" y="16129"/>
                  </a:lnTo>
                  <a:lnTo>
                    <a:pt x="6858" y="6477"/>
                  </a:lnTo>
                  <a:lnTo>
                    <a:pt x="26924" y="6477"/>
                  </a:lnTo>
                  <a:lnTo>
                    <a:pt x="26543" y="4699"/>
                  </a:lnTo>
                  <a:lnTo>
                    <a:pt x="22479" y="1016"/>
                  </a:lnTo>
                  <a:lnTo>
                    <a:pt x="14605" y="0"/>
                  </a:lnTo>
                  <a:close/>
                </a:path>
              </a:pathLst>
            </a:custGeom>
            <a:solidFill>
              <a:srgbClr val="231F20"/>
            </a:solidFill>
          </p:spPr>
        </p:sp>
        <p:sp>
          <p:nvSpPr>
            <p:cNvPr name="Freeform 8" id="8"/>
            <p:cNvSpPr/>
            <p:nvPr/>
          </p:nvSpPr>
          <p:spPr>
            <a:xfrm flipH="false" flipV="false" rot="0">
              <a:off x="8255" y="22225"/>
              <a:ext cx="22606" cy="16002"/>
            </a:xfrm>
            <a:custGeom>
              <a:avLst/>
              <a:gdLst/>
              <a:ahLst/>
              <a:cxnLst/>
              <a:rect r="r" b="b" t="t" l="l"/>
              <a:pathLst>
                <a:path h="16002" w="22606">
                  <a:moveTo>
                    <a:pt x="11684" y="0"/>
                  </a:moveTo>
                  <a:lnTo>
                    <a:pt x="0" y="0"/>
                  </a:lnTo>
                  <a:lnTo>
                    <a:pt x="3556" y="508"/>
                  </a:lnTo>
                  <a:lnTo>
                    <a:pt x="5715" y="2159"/>
                  </a:lnTo>
                  <a:lnTo>
                    <a:pt x="9398" y="7747"/>
                  </a:lnTo>
                  <a:lnTo>
                    <a:pt x="14351" y="16002"/>
                  </a:lnTo>
                  <a:lnTo>
                    <a:pt x="22606" y="16002"/>
                  </a:lnTo>
                  <a:lnTo>
                    <a:pt x="18415" y="8509"/>
                  </a:lnTo>
                  <a:lnTo>
                    <a:pt x="14478" y="2286"/>
                  </a:lnTo>
                  <a:lnTo>
                    <a:pt x="11811" y="0"/>
                  </a:lnTo>
                  <a:close/>
                </a:path>
              </a:pathLst>
            </a:custGeom>
            <a:solidFill>
              <a:srgbClr val="231F20"/>
            </a:solidFill>
          </p:spPr>
        </p:sp>
        <p:sp>
          <p:nvSpPr>
            <p:cNvPr name="Freeform 9" id="9"/>
            <p:cNvSpPr/>
            <p:nvPr/>
          </p:nvSpPr>
          <p:spPr>
            <a:xfrm flipH="false" flipV="false" rot="0">
              <a:off x="11938" y="6477"/>
              <a:ext cx="16002" cy="9525"/>
            </a:xfrm>
            <a:custGeom>
              <a:avLst/>
              <a:gdLst/>
              <a:ahLst/>
              <a:cxnLst/>
              <a:rect r="r" b="b" t="t" l="l"/>
              <a:pathLst>
                <a:path h="9525" w="16002">
                  <a:moveTo>
                    <a:pt x="14986" y="0"/>
                  </a:moveTo>
                  <a:lnTo>
                    <a:pt x="381" y="0"/>
                  </a:lnTo>
                  <a:lnTo>
                    <a:pt x="5461" y="127"/>
                  </a:lnTo>
                  <a:lnTo>
                    <a:pt x="8001" y="1524"/>
                  </a:lnTo>
                  <a:lnTo>
                    <a:pt x="8890" y="4699"/>
                  </a:lnTo>
                  <a:lnTo>
                    <a:pt x="8128" y="7493"/>
                  </a:lnTo>
                  <a:lnTo>
                    <a:pt x="6223" y="9017"/>
                  </a:lnTo>
                  <a:lnTo>
                    <a:pt x="0" y="9525"/>
                  </a:lnTo>
                  <a:lnTo>
                    <a:pt x="14351" y="9525"/>
                  </a:lnTo>
                  <a:lnTo>
                    <a:pt x="16002" y="4191"/>
                  </a:lnTo>
                  <a:lnTo>
                    <a:pt x="14986" y="0"/>
                  </a:lnTo>
                  <a:close/>
                </a:path>
              </a:pathLst>
            </a:custGeom>
            <a:solidFill>
              <a:srgbClr val="231F20"/>
            </a:solidFill>
          </p:spPr>
        </p:sp>
      </p:grpSp>
      <p:sp>
        <p:nvSpPr>
          <p:cNvPr name="TextBox 10" id="10"/>
          <p:cNvSpPr txBox="true"/>
          <p:nvPr/>
        </p:nvSpPr>
        <p:spPr>
          <a:xfrm rot="0">
            <a:off x="825891" y="9813009"/>
            <a:ext cx="4578497" cy="250734"/>
          </a:xfrm>
          <a:prstGeom prst="rect">
            <a:avLst/>
          </a:prstGeom>
        </p:spPr>
        <p:txBody>
          <a:bodyPr anchor="t" rtlCol="false" tIns="0" lIns="0" bIns="0" rIns="0">
            <a:spAutoFit/>
          </a:bodyPr>
          <a:lstStyle/>
          <a:p>
            <a:pPr algn="l">
              <a:lnSpc>
                <a:spcPts val="1964"/>
              </a:lnSpc>
            </a:pPr>
            <a:r>
              <a:rPr lang="en-US" b="true" sz="1637" spc="15">
                <a:solidFill>
                  <a:srgbClr val="005893"/>
                </a:solidFill>
                <a:latin typeface="TT Rounds Condensed Bold"/>
                <a:ea typeface="TT Rounds Condensed Bold"/>
                <a:cs typeface="TT Rounds Condensed Bold"/>
                <a:sym typeface="TT Rounds Condensed Bold"/>
              </a:rPr>
              <a:t>Department of AI &amp; ML</a:t>
            </a:r>
          </a:p>
        </p:txBody>
      </p:sp>
      <p:sp>
        <p:nvSpPr>
          <p:cNvPr name="TextBox 11" id="11"/>
          <p:cNvSpPr txBox="true"/>
          <p:nvPr/>
        </p:nvSpPr>
        <p:spPr>
          <a:xfrm rot="0">
            <a:off x="13165165" y="9565608"/>
            <a:ext cx="4206082" cy="252119"/>
          </a:xfrm>
          <a:prstGeom prst="rect">
            <a:avLst/>
          </a:prstGeom>
        </p:spPr>
        <p:txBody>
          <a:bodyPr anchor="t" rtlCol="false" tIns="0" lIns="0" bIns="0" rIns="0">
            <a:spAutoFit/>
          </a:bodyPr>
          <a:lstStyle/>
          <a:p>
            <a:pPr algn="r">
              <a:lnSpc>
                <a:spcPts val="1964"/>
              </a:lnSpc>
            </a:pPr>
            <a:r>
              <a:rPr lang="en-US" sz="1637" spc="15">
                <a:solidFill>
                  <a:srgbClr val="898989"/>
                </a:solidFill>
                <a:latin typeface="TT Rounds Condensed"/>
                <a:ea typeface="TT Rounds Condensed"/>
                <a:cs typeface="TT Rounds Condensed"/>
                <a:sym typeface="TT Rounds Condensed"/>
              </a:rPr>
              <a:t>‹#›</a:t>
            </a:r>
          </a:p>
        </p:txBody>
      </p:sp>
      <p:sp>
        <p:nvSpPr>
          <p:cNvPr name="Freeform 12" id="12"/>
          <p:cNvSpPr/>
          <p:nvPr/>
        </p:nvSpPr>
        <p:spPr>
          <a:xfrm flipH="false" flipV="false" rot="0">
            <a:off x="13745599" y="-131391"/>
            <a:ext cx="3996620" cy="746478"/>
          </a:xfrm>
          <a:custGeom>
            <a:avLst/>
            <a:gdLst/>
            <a:ahLst/>
            <a:cxnLst/>
            <a:rect r="r" b="b" t="t" l="l"/>
            <a:pathLst>
              <a:path h="746478" w="3996620">
                <a:moveTo>
                  <a:pt x="0" y="0"/>
                </a:moveTo>
                <a:lnTo>
                  <a:pt x="3996620" y="0"/>
                </a:lnTo>
                <a:lnTo>
                  <a:pt x="3996620" y="746478"/>
                </a:lnTo>
                <a:lnTo>
                  <a:pt x="0" y="746478"/>
                </a:lnTo>
                <a:lnTo>
                  <a:pt x="0" y="0"/>
                </a:lnTo>
                <a:close/>
              </a:path>
            </a:pathLst>
          </a:custGeom>
          <a:blipFill>
            <a:blip r:embed="rId5"/>
            <a:stretch>
              <a:fillRect l="0" t="0" r="0" b="-8"/>
            </a:stretch>
          </a:blipFill>
        </p:spPr>
      </p:sp>
      <p:sp>
        <p:nvSpPr>
          <p:cNvPr name="Freeform 13" id="13"/>
          <p:cNvSpPr/>
          <p:nvPr/>
        </p:nvSpPr>
        <p:spPr>
          <a:xfrm flipH="false" flipV="false" rot="0">
            <a:off x="21610" y="0"/>
            <a:ext cx="3093529" cy="1310758"/>
          </a:xfrm>
          <a:custGeom>
            <a:avLst/>
            <a:gdLst/>
            <a:ahLst/>
            <a:cxnLst/>
            <a:rect r="r" b="b" t="t" l="l"/>
            <a:pathLst>
              <a:path h="1310758" w="3093529">
                <a:moveTo>
                  <a:pt x="0" y="0"/>
                </a:moveTo>
                <a:lnTo>
                  <a:pt x="3093530" y="0"/>
                </a:lnTo>
                <a:lnTo>
                  <a:pt x="3093530" y="1310758"/>
                </a:lnTo>
                <a:lnTo>
                  <a:pt x="0" y="1310758"/>
                </a:lnTo>
                <a:lnTo>
                  <a:pt x="0" y="0"/>
                </a:lnTo>
                <a:close/>
              </a:path>
            </a:pathLst>
          </a:custGeom>
          <a:blipFill>
            <a:blip r:embed="rId6"/>
            <a:stretch>
              <a:fillRect l="0" t="-696" r="0" b="-696"/>
            </a:stretch>
          </a:blipFill>
        </p:spPr>
      </p:sp>
      <p:sp>
        <p:nvSpPr>
          <p:cNvPr name="Freeform 14" id="14"/>
          <p:cNvSpPr/>
          <p:nvPr/>
        </p:nvSpPr>
        <p:spPr>
          <a:xfrm flipH="false" flipV="false" rot="0">
            <a:off x="932726" y="2763070"/>
            <a:ext cx="6370425" cy="6115032"/>
          </a:xfrm>
          <a:custGeom>
            <a:avLst/>
            <a:gdLst/>
            <a:ahLst/>
            <a:cxnLst/>
            <a:rect r="r" b="b" t="t" l="l"/>
            <a:pathLst>
              <a:path h="6115032" w="6370425">
                <a:moveTo>
                  <a:pt x="0" y="0"/>
                </a:moveTo>
                <a:lnTo>
                  <a:pt x="6370426" y="0"/>
                </a:lnTo>
                <a:lnTo>
                  <a:pt x="6370426" y="6115032"/>
                </a:lnTo>
                <a:lnTo>
                  <a:pt x="0" y="6115032"/>
                </a:lnTo>
                <a:lnTo>
                  <a:pt x="0" y="0"/>
                </a:lnTo>
                <a:close/>
              </a:path>
            </a:pathLst>
          </a:custGeom>
          <a:blipFill>
            <a:blip r:embed="rId7"/>
            <a:stretch>
              <a:fillRect l="0" t="0" r="0" b="0"/>
            </a:stretch>
          </a:blipFill>
        </p:spPr>
      </p:sp>
      <p:sp>
        <p:nvSpPr>
          <p:cNvPr name="Freeform 15" id="15"/>
          <p:cNvSpPr/>
          <p:nvPr/>
        </p:nvSpPr>
        <p:spPr>
          <a:xfrm flipH="false" flipV="false" rot="5400000">
            <a:off x="3437423" y="-1087208"/>
            <a:ext cx="1361031" cy="6351439"/>
          </a:xfrm>
          <a:custGeom>
            <a:avLst/>
            <a:gdLst/>
            <a:ahLst/>
            <a:cxnLst/>
            <a:rect r="r" b="b" t="t" l="l"/>
            <a:pathLst>
              <a:path h="6351439" w="1361031">
                <a:moveTo>
                  <a:pt x="0" y="0"/>
                </a:moveTo>
                <a:lnTo>
                  <a:pt x="1361031" y="0"/>
                </a:lnTo>
                <a:lnTo>
                  <a:pt x="1361031" y="6351440"/>
                </a:lnTo>
                <a:lnTo>
                  <a:pt x="0" y="6351440"/>
                </a:lnTo>
                <a:lnTo>
                  <a:pt x="0" y="0"/>
                </a:lnTo>
                <a:close/>
              </a:path>
            </a:pathLst>
          </a:custGeom>
          <a:blipFill>
            <a:blip r:embed="rId8"/>
            <a:stretch>
              <a:fillRect l="0" t="0" r="0" b="0"/>
            </a:stretch>
          </a:blipFill>
        </p:spPr>
      </p:sp>
      <p:sp>
        <p:nvSpPr>
          <p:cNvPr name="TextBox 16" id="16"/>
          <p:cNvSpPr txBox="true"/>
          <p:nvPr/>
        </p:nvSpPr>
        <p:spPr>
          <a:xfrm rot="0">
            <a:off x="8526874" y="1335033"/>
            <a:ext cx="4168692" cy="8095950"/>
          </a:xfrm>
          <a:prstGeom prst="rect">
            <a:avLst/>
          </a:prstGeom>
        </p:spPr>
        <p:txBody>
          <a:bodyPr anchor="t" rtlCol="false" tIns="0" lIns="0" bIns="0" rIns="0">
            <a:spAutoFit/>
          </a:bodyPr>
          <a:lstStyle/>
          <a:p>
            <a:pPr algn="l">
              <a:lnSpc>
                <a:spcPts val="3468"/>
              </a:lnSpc>
            </a:pPr>
            <a:r>
              <a:rPr lang="en-US" b="true" sz="2513">
                <a:solidFill>
                  <a:srgbClr val="000000"/>
                </a:solidFill>
                <a:latin typeface="Arimo Bold"/>
                <a:ea typeface="Arimo Bold"/>
                <a:cs typeface="Arimo Bold"/>
                <a:sym typeface="Arimo Bold"/>
              </a:rPr>
              <a:t>MoSCoW Prioritization</a:t>
            </a:r>
          </a:p>
          <a:p>
            <a:pPr algn="l" marL="365977" indent="-182988" lvl="1">
              <a:lnSpc>
                <a:spcPts val="3468"/>
              </a:lnSpc>
              <a:buFont typeface="Arial"/>
              <a:buChar char="•"/>
            </a:pPr>
            <a:r>
              <a:rPr lang="en-US" sz="2513">
                <a:solidFill>
                  <a:srgbClr val="000000"/>
                </a:solidFill>
                <a:latin typeface="Arimo"/>
                <a:ea typeface="Arimo"/>
                <a:cs typeface="Arimo"/>
                <a:sym typeface="Arimo"/>
              </a:rPr>
              <a:t>Must-Have </a:t>
            </a:r>
          </a:p>
          <a:p>
            <a:pPr algn="l" marL="865546" indent="-288515" lvl="2">
              <a:lnSpc>
                <a:spcPts val="3468"/>
              </a:lnSpc>
              <a:buAutoNum type="arabicPeriod" startAt="1"/>
            </a:pPr>
            <a:r>
              <a:rPr lang="en-US" sz="2513">
                <a:solidFill>
                  <a:srgbClr val="000000"/>
                </a:solidFill>
                <a:latin typeface="Arimo"/>
                <a:ea typeface="Arimo"/>
                <a:cs typeface="Arimo"/>
                <a:sym typeface="Arimo"/>
              </a:rPr>
              <a:t>Slot Booking System</a:t>
            </a:r>
          </a:p>
          <a:p>
            <a:pPr algn="l" marL="865546" indent="-288515" lvl="2">
              <a:lnSpc>
                <a:spcPts val="3468"/>
              </a:lnSpc>
              <a:buAutoNum type="arabicPeriod" startAt="1"/>
            </a:pPr>
            <a:r>
              <a:rPr lang="en-US" sz="2513">
                <a:solidFill>
                  <a:srgbClr val="000000"/>
                </a:solidFill>
                <a:latin typeface="Arimo"/>
                <a:ea typeface="Arimo"/>
                <a:cs typeface="Arimo"/>
                <a:sym typeface="Arimo"/>
              </a:rPr>
              <a:t>Time-Based Slots</a:t>
            </a:r>
          </a:p>
          <a:p>
            <a:pPr algn="l" marL="365977" indent="-182988" lvl="1">
              <a:lnSpc>
                <a:spcPts val="3468"/>
              </a:lnSpc>
              <a:buFont typeface="Arial"/>
              <a:buChar char="•"/>
            </a:pPr>
            <a:r>
              <a:rPr lang="en-US" sz="2513">
                <a:solidFill>
                  <a:srgbClr val="000000"/>
                </a:solidFill>
                <a:latin typeface="Arimo"/>
                <a:ea typeface="Arimo"/>
                <a:cs typeface="Arimo"/>
                <a:sym typeface="Arimo"/>
              </a:rPr>
              <a:t>Should-Have </a:t>
            </a:r>
          </a:p>
          <a:p>
            <a:pPr algn="l" marL="365977" indent="-182988" lvl="1">
              <a:lnSpc>
                <a:spcPts val="3468"/>
              </a:lnSpc>
            </a:pPr>
            <a:r>
              <a:rPr lang="en-US" sz="2513">
                <a:solidFill>
                  <a:srgbClr val="000000"/>
                </a:solidFill>
                <a:latin typeface="Arimo"/>
                <a:ea typeface="Arimo"/>
                <a:cs typeface="Arimo"/>
                <a:sym typeface="Arimo"/>
              </a:rPr>
              <a:t>3. Menu Customization</a:t>
            </a:r>
          </a:p>
          <a:p>
            <a:pPr algn="l" marL="365977" indent="-182988" lvl="1">
              <a:lnSpc>
                <a:spcPts val="3468"/>
              </a:lnSpc>
            </a:pPr>
            <a:r>
              <a:rPr lang="en-US" sz="2513">
                <a:solidFill>
                  <a:srgbClr val="000000"/>
                </a:solidFill>
                <a:latin typeface="Arimo"/>
                <a:ea typeface="Arimo"/>
                <a:cs typeface="Arimo"/>
                <a:sym typeface="Arimo"/>
              </a:rPr>
              <a:t>4. Estimated Wait Time</a:t>
            </a:r>
          </a:p>
          <a:p>
            <a:pPr algn="l" marL="365977" indent="-182988" lvl="1">
              <a:lnSpc>
                <a:spcPts val="3015"/>
              </a:lnSpc>
              <a:buFont typeface="Arial"/>
              <a:buChar char="•"/>
            </a:pPr>
            <a:r>
              <a:rPr lang="en-US" sz="2513">
                <a:solidFill>
                  <a:srgbClr val="000000"/>
                </a:solidFill>
                <a:latin typeface="Arimo"/>
                <a:ea typeface="Arimo"/>
                <a:cs typeface="Arimo"/>
                <a:sym typeface="Arimo"/>
              </a:rPr>
              <a:t>Could-Have</a:t>
            </a:r>
          </a:p>
          <a:p>
            <a:pPr algn="l" marL="365977" indent="-182988" lvl="1">
              <a:lnSpc>
                <a:spcPts val="3015"/>
              </a:lnSpc>
            </a:pPr>
            <a:r>
              <a:rPr lang="en-US" sz="2513">
                <a:solidFill>
                  <a:srgbClr val="000000"/>
                </a:solidFill>
                <a:latin typeface="Arimo"/>
                <a:ea typeface="Arimo"/>
                <a:cs typeface="Arimo"/>
                <a:sym typeface="Arimo"/>
              </a:rPr>
              <a:t>5. Multi-Order Management</a:t>
            </a:r>
          </a:p>
          <a:p>
            <a:pPr algn="l" marL="365977" indent="-182988" lvl="1">
              <a:lnSpc>
                <a:spcPts val="3015"/>
              </a:lnSpc>
            </a:pPr>
            <a:r>
              <a:rPr lang="en-US" sz="2513">
                <a:solidFill>
                  <a:srgbClr val="000000"/>
                </a:solidFill>
                <a:latin typeface="Arimo"/>
                <a:ea typeface="Arimo"/>
                <a:cs typeface="Arimo"/>
                <a:sym typeface="Arimo"/>
              </a:rPr>
              <a:t>6. Token-Based Entry</a:t>
            </a:r>
          </a:p>
          <a:p>
            <a:pPr algn="l" marL="365977" indent="-182988" lvl="1">
              <a:lnSpc>
                <a:spcPts val="3468"/>
              </a:lnSpc>
              <a:buFont typeface="Arial"/>
              <a:buChar char="•"/>
            </a:pPr>
            <a:r>
              <a:rPr lang="en-US" sz="2513">
                <a:solidFill>
                  <a:srgbClr val="000000"/>
                </a:solidFill>
                <a:latin typeface="Arimo"/>
                <a:ea typeface="Arimo"/>
                <a:cs typeface="Arimo"/>
                <a:sym typeface="Arimo"/>
              </a:rPr>
              <a:t>Won’t-Have</a:t>
            </a:r>
          </a:p>
          <a:p>
            <a:pPr algn="l" marL="365977" indent="-182988" lvl="1">
              <a:lnSpc>
                <a:spcPts val="3468"/>
              </a:lnSpc>
            </a:pPr>
            <a:r>
              <a:rPr lang="en-US" sz="2513">
                <a:solidFill>
                  <a:srgbClr val="000000"/>
                </a:solidFill>
                <a:latin typeface="Arimo"/>
                <a:ea typeface="Arimo"/>
                <a:cs typeface="Arimo"/>
                <a:sym typeface="Arimo"/>
              </a:rPr>
              <a:t>7. Dynamic Queue Assignment</a:t>
            </a:r>
          </a:p>
          <a:p>
            <a:pPr algn="l" marL="365977" indent="-182988" lvl="1">
              <a:lnSpc>
                <a:spcPts val="3468"/>
              </a:lnSpc>
            </a:pPr>
            <a:r>
              <a:rPr lang="en-US" sz="2513">
                <a:solidFill>
                  <a:srgbClr val="000000"/>
                </a:solidFill>
                <a:latin typeface="Arimo"/>
                <a:ea typeface="Arimo"/>
                <a:cs typeface="Arimo"/>
                <a:sym typeface="Arimo"/>
              </a:rPr>
              <a:t>8. User Trends Analysis</a:t>
            </a:r>
          </a:p>
          <a:p>
            <a:pPr algn="l" marL="365977" indent="-182988" lvl="1">
              <a:lnSpc>
                <a:spcPts val="3468"/>
              </a:lnSpc>
            </a:pPr>
            <a:r>
              <a:rPr lang="en-US" sz="2513">
                <a:solidFill>
                  <a:srgbClr val="000000"/>
                </a:solidFill>
                <a:latin typeface="Arimo"/>
                <a:ea typeface="Arimo"/>
                <a:cs typeface="Arimo"/>
                <a:sym typeface="Arimo"/>
              </a:rPr>
              <a:t>9. Priority Service Line</a:t>
            </a:r>
          </a:p>
          <a:p>
            <a:pPr algn="l" marL="365977" indent="-182988" lvl="1">
              <a:lnSpc>
                <a:spcPts val="3468"/>
              </a:lnSpc>
            </a:pPr>
            <a:r>
              <a:rPr lang="en-US" sz="2513">
                <a:solidFill>
                  <a:srgbClr val="000000"/>
                </a:solidFill>
                <a:latin typeface="Arimo"/>
                <a:ea typeface="Arimo"/>
                <a:cs typeface="Arimo"/>
                <a:sym typeface="Arimo"/>
              </a:rPr>
              <a:t>10. Staff Allocation</a:t>
            </a:r>
          </a:p>
          <a:p>
            <a:pPr algn="l" marL="365977" indent="-182988" lvl="1">
              <a:lnSpc>
                <a:spcPts val="3468"/>
              </a:lnSpc>
            </a:pPr>
            <a:r>
              <a:rPr lang="en-US" sz="2513">
                <a:solidFill>
                  <a:srgbClr val="000000"/>
                </a:solidFill>
                <a:latin typeface="Arimo"/>
                <a:ea typeface="Arimo"/>
                <a:cs typeface="Arimo"/>
                <a:sym typeface="Arimo"/>
              </a:rPr>
              <a:t>11. Inventory Management</a:t>
            </a:r>
          </a:p>
          <a:p>
            <a:pPr algn="l" marL="365977" indent="-182988" lvl="1">
              <a:lnSpc>
                <a:spcPts val="3468"/>
              </a:lnSpc>
            </a:pPr>
            <a:r>
              <a:rPr lang="en-US" sz="2513">
                <a:solidFill>
                  <a:srgbClr val="000000"/>
                </a:solidFill>
                <a:latin typeface="Arimo"/>
                <a:ea typeface="Arimo"/>
                <a:cs typeface="Arimo"/>
                <a:sym typeface="Arimo"/>
              </a:rPr>
              <a:t>12. Self-Service Kiosks</a:t>
            </a:r>
          </a:p>
        </p:txBody>
      </p:sp>
      <p:sp>
        <p:nvSpPr>
          <p:cNvPr name="TextBox 17" id="17"/>
          <p:cNvSpPr txBox="true"/>
          <p:nvPr/>
        </p:nvSpPr>
        <p:spPr>
          <a:xfrm rot="0">
            <a:off x="13256590" y="3606785"/>
            <a:ext cx="4649438" cy="4377021"/>
          </a:xfrm>
          <a:prstGeom prst="rect">
            <a:avLst/>
          </a:prstGeom>
        </p:spPr>
        <p:txBody>
          <a:bodyPr anchor="t" rtlCol="false" tIns="0" lIns="0" bIns="0" rIns="0">
            <a:spAutoFit/>
          </a:bodyPr>
          <a:lstStyle/>
          <a:p>
            <a:pPr algn="l">
              <a:lnSpc>
                <a:spcPts val="3990"/>
              </a:lnSpc>
            </a:pPr>
            <a:r>
              <a:rPr lang="en-US" sz="2891" b="true">
                <a:solidFill>
                  <a:srgbClr val="000000"/>
                </a:solidFill>
                <a:latin typeface="Arimo Bold"/>
                <a:ea typeface="Arimo Bold"/>
                <a:cs typeface="Arimo Bold"/>
                <a:sym typeface="Arimo Bold"/>
              </a:rPr>
              <a:t>Final Idea </a:t>
            </a:r>
            <a:r>
              <a:rPr lang="en-US" sz="2891">
                <a:solidFill>
                  <a:srgbClr val="000000"/>
                </a:solidFill>
                <a:latin typeface="Arimo"/>
                <a:ea typeface="Arimo"/>
                <a:cs typeface="Arimo"/>
                <a:sym typeface="Arimo"/>
              </a:rPr>
              <a:t>:</a:t>
            </a:r>
          </a:p>
          <a:p>
            <a:pPr algn="l">
              <a:lnSpc>
                <a:spcPts val="3990"/>
              </a:lnSpc>
            </a:pPr>
            <a:r>
              <a:rPr lang="en-US" sz="2891">
                <a:solidFill>
                  <a:srgbClr val="000000"/>
                </a:solidFill>
                <a:latin typeface="Arimo"/>
                <a:ea typeface="Arimo"/>
                <a:cs typeface="Arimo"/>
                <a:sym typeface="Arimo"/>
              </a:rPr>
              <a:t>An app that enables students to pre-book time slots and customize food orders at Mingos ensuring a streamlined dining experience and reduced waiting times.</a:t>
            </a:r>
          </a:p>
          <a:p>
            <a:pPr algn="l">
              <a:lnSpc>
                <a:spcPts val="2487"/>
              </a:lnSpc>
            </a:pPr>
          </a:p>
        </p:txBody>
      </p:sp>
      <p:sp>
        <p:nvSpPr>
          <p:cNvPr name="Freeform 18" id="18"/>
          <p:cNvSpPr/>
          <p:nvPr/>
        </p:nvSpPr>
        <p:spPr>
          <a:xfrm flipH="false" flipV="false" rot="0">
            <a:off x="1016607" y="2788878"/>
            <a:ext cx="6286545" cy="6086083"/>
          </a:xfrm>
          <a:custGeom>
            <a:avLst/>
            <a:gdLst/>
            <a:ahLst/>
            <a:cxnLst/>
            <a:rect r="r" b="b" t="t" l="l"/>
            <a:pathLst>
              <a:path h="6086083" w="6286545">
                <a:moveTo>
                  <a:pt x="0" y="0"/>
                </a:moveTo>
                <a:lnTo>
                  <a:pt x="6286545" y="0"/>
                </a:lnTo>
                <a:lnTo>
                  <a:pt x="6286545" y="6086082"/>
                </a:lnTo>
                <a:lnTo>
                  <a:pt x="0" y="6086082"/>
                </a:lnTo>
                <a:lnTo>
                  <a:pt x="0" y="0"/>
                </a:lnTo>
                <a:close/>
              </a:path>
            </a:pathLst>
          </a:custGeom>
          <a:blipFill>
            <a:blip r:embed="rId9"/>
            <a:stretch>
              <a:fillRect l="0" t="0" r="0" b="0"/>
            </a:stretch>
          </a:blipFill>
        </p:spPr>
      </p:sp>
      <p:sp>
        <p:nvSpPr>
          <p:cNvPr name="TextBox 19" id="19"/>
          <p:cNvSpPr txBox="true"/>
          <p:nvPr/>
        </p:nvSpPr>
        <p:spPr>
          <a:xfrm rot="0">
            <a:off x="5378102" y="224433"/>
            <a:ext cx="6958580" cy="83820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IDEATION</a:t>
            </a:r>
          </a:p>
        </p:txBody>
      </p:sp>
      <p:grpSp>
        <p:nvGrpSpPr>
          <p:cNvPr name="Group 20" id="20"/>
          <p:cNvGrpSpPr/>
          <p:nvPr/>
        </p:nvGrpSpPr>
        <p:grpSpPr>
          <a:xfrm rot="0">
            <a:off x="21610" y="9855903"/>
            <a:ext cx="10368327" cy="776986"/>
            <a:chOff x="0" y="0"/>
            <a:chExt cx="13824437" cy="1035981"/>
          </a:xfrm>
        </p:grpSpPr>
        <p:sp>
          <p:nvSpPr>
            <p:cNvPr name="Freeform 21" id="21"/>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22" id="22"/>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0" y="48296"/>
            <a:ext cx="2750721" cy="1200023"/>
          </a:xfrm>
          <a:custGeom>
            <a:avLst/>
            <a:gdLst/>
            <a:ahLst/>
            <a:cxnLst/>
            <a:rect r="r" b="b" t="t" l="l"/>
            <a:pathLst>
              <a:path h="1200023" w="2750721">
                <a:moveTo>
                  <a:pt x="0" y="0"/>
                </a:moveTo>
                <a:lnTo>
                  <a:pt x="2750721" y="0"/>
                </a:lnTo>
                <a:lnTo>
                  <a:pt x="2750721" y="1200022"/>
                </a:lnTo>
                <a:lnTo>
                  <a:pt x="0" y="1200022"/>
                </a:lnTo>
                <a:lnTo>
                  <a:pt x="0" y="0"/>
                </a:lnTo>
                <a:close/>
              </a:path>
            </a:pathLst>
          </a:custGeom>
          <a:blipFill>
            <a:blip r:embed="rId4"/>
            <a:stretch>
              <a:fillRect l="-4271" t="-1341" r="0" b="-1341"/>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5351437" y="190184"/>
            <a:ext cx="6958580" cy="83820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PROTOTYPE</a:t>
            </a:r>
          </a:p>
        </p:txBody>
      </p:sp>
      <p:sp>
        <p:nvSpPr>
          <p:cNvPr name="TextBox 13" id="13"/>
          <p:cNvSpPr txBox="true"/>
          <p:nvPr/>
        </p:nvSpPr>
        <p:spPr>
          <a:xfrm rot="0">
            <a:off x="563795" y="2243137"/>
            <a:ext cx="17554171" cy="5810250"/>
          </a:xfrm>
          <a:prstGeom prst="rect">
            <a:avLst/>
          </a:prstGeom>
        </p:spPr>
        <p:txBody>
          <a:bodyPr anchor="t" rtlCol="false" tIns="0" lIns="0" bIns="0" rIns="0">
            <a:spAutoFit/>
          </a:bodyPr>
          <a:lstStyle/>
          <a:p>
            <a:pPr algn="l">
              <a:lnSpc>
                <a:spcPts val="3539"/>
              </a:lnSpc>
              <a:spcBef>
                <a:spcPct val="0"/>
              </a:spcBef>
            </a:pPr>
            <a:r>
              <a:rPr lang="en-US" b="true" sz="2949" spc="22">
                <a:solidFill>
                  <a:srgbClr val="000000"/>
                </a:solidFill>
                <a:latin typeface="TT Phobos Bold"/>
                <a:ea typeface="TT Phobos Bold"/>
                <a:cs typeface="TT Phobos Bold"/>
                <a:sym typeface="TT Phobos Bold"/>
              </a:rPr>
              <a:t>Final Idea :</a:t>
            </a:r>
          </a:p>
          <a:p>
            <a:pPr algn="l">
              <a:lnSpc>
                <a:spcPts val="3539"/>
              </a:lnSpc>
              <a:spcBef>
                <a:spcPct val="0"/>
              </a:spcBef>
            </a:pPr>
          </a:p>
          <a:p>
            <a:pPr algn="l">
              <a:lnSpc>
                <a:spcPts val="3539"/>
              </a:lnSpc>
              <a:spcBef>
                <a:spcPct val="0"/>
              </a:spcBef>
            </a:pPr>
          </a:p>
          <a:p>
            <a:pPr algn="l">
              <a:lnSpc>
                <a:spcPts val="3539"/>
              </a:lnSpc>
              <a:spcBef>
                <a:spcPct val="0"/>
              </a:spcBef>
            </a:pPr>
            <a:r>
              <a:rPr lang="en-US" b="true" sz="2949" spc="20">
                <a:solidFill>
                  <a:srgbClr val="000000"/>
                </a:solidFill>
                <a:latin typeface="TT Phobos Bold"/>
                <a:ea typeface="TT Phobos Bold"/>
                <a:cs typeface="TT Phobos Bold"/>
                <a:sym typeface="TT Phobos Bold"/>
              </a:rPr>
              <a:t>"A platform that lets students plan their meals in advance, combining technology with a focus on user-friendly design. It helps make the dining experience better by using technology for convenience."</a:t>
            </a:r>
          </a:p>
          <a:p>
            <a:pPr algn="l">
              <a:lnSpc>
                <a:spcPts val="3539"/>
              </a:lnSpc>
              <a:spcBef>
                <a:spcPct val="0"/>
              </a:spcBef>
            </a:pPr>
          </a:p>
          <a:p>
            <a:pPr algn="l">
              <a:lnSpc>
                <a:spcPts val="3539"/>
              </a:lnSpc>
              <a:spcBef>
                <a:spcPct val="0"/>
              </a:spcBef>
            </a:pPr>
          </a:p>
          <a:p>
            <a:pPr algn="l">
              <a:lnSpc>
                <a:spcPts val="3539"/>
              </a:lnSpc>
              <a:spcBef>
                <a:spcPct val="0"/>
              </a:spcBef>
            </a:pPr>
          </a:p>
          <a:p>
            <a:pPr algn="l">
              <a:lnSpc>
                <a:spcPts val="3539"/>
              </a:lnSpc>
              <a:spcBef>
                <a:spcPct val="0"/>
              </a:spcBef>
            </a:pPr>
          </a:p>
          <a:p>
            <a:pPr algn="l">
              <a:lnSpc>
                <a:spcPts val="3539"/>
              </a:lnSpc>
              <a:spcBef>
                <a:spcPct val="0"/>
              </a:spcBef>
            </a:pPr>
            <a:r>
              <a:rPr lang="en-US" b="true" sz="2949" spc="20">
                <a:solidFill>
                  <a:srgbClr val="000000"/>
                </a:solidFill>
                <a:latin typeface="TT Phobos Bold"/>
                <a:ea typeface="TT Phobos Bold"/>
                <a:cs typeface="TT Phobos Bold"/>
                <a:sym typeface="TT Phobos Bold"/>
              </a:rPr>
              <a:t>"Order Easy, Eat Happily – Our College Canteen, Just a Telegram Away!"</a:t>
            </a:r>
          </a:p>
          <a:p>
            <a:pPr algn="l">
              <a:lnSpc>
                <a:spcPts val="3539"/>
              </a:lnSpc>
              <a:spcBef>
                <a:spcPct val="0"/>
              </a:spcBef>
            </a:pPr>
          </a:p>
          <a:p>
            <a:pPr algn="l">
              <a:lnSpc>
                <a:spcPts val="353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1610" y="14035"/>
            <a:ext cx="2743517" cy="1200023"/>
          </a:xfrm>
          <a:custGeom>
            <a:avLst/>
            <a:gdLst/>
            <a:ahLst/>
            <a:cxnLst/>
            <a:rect r="r" b="b" t="t" l="l"/>
            <a:pathLst>
              <a:path h="1200023" w="2743517">
                <a:moveTo>
                  <a:pt x="0" y="0"/>
                </a:moveTo>
                <a:lnTo>
                  <a:pt x="2743517" y="0"/>
                </a:lnTo>
                <a:lnTo>
                  <a:pt x="2743517" y="1200023"/>
                </a:lnTo>
                <a:lnTo>
                  <a:pt x="0" y="1200023"/>
                </a:lnTo>
                <a:lnTo>
                  <a:pt x="0" y="0"/>
                </a:lnTo>
                <a:close/>
              </a:path>
            </a:pathLst>
          </a:custGeom>
          <a:blipFill>
            <a:blip r:embed="rId4"/>
            <a:stretch>
              <a:fillRect l="-4271" t="-1207" r="0" b="-1207"/>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363790" y="1400202"/>
            <a:ext cx="17924210" cy="4640437"/>
          </a:xfrm>
          <a:prstGeom prst="rect">
            <a:avLst/>
          </a:prstGeom>
        </p:spPr>
        <p:txBody>
          <a:bodyPr anchor="t" rtlCol="false" tIns="0" lIns="0" bIns="0" rIns="0">
            <a:spAutoFit/>
          </a:bodyPr>
          <a:lstStyle/>
          <a:p>
            <a:pPr algn="ctr">
              <a:lnSpc>
                <a:spcPts val="3301"/>
              </a:lnSpc>
            </a:pPr>
          </a:p>
          <a:p>
            <a:pPr algn="l" marL="636904" indent="-318452" lvl="1">
              <a:lnSpc>
                <a:spcPts val="3301"/>
              </a:lnSpc>
              <a:spcBef>
                <a:spcPct val="0"/>
              </a:spcBef>
              <a:buAutoNum type="arabicPeriod" startAt="1"/>
            </a:pPr>
            <a:r>
              <a:rPr lang="en-US" b="true" sz="2949" spc="0">
                <a:solidFill>
                  <a:srgbClr val="000000"/>
                </a:solidFill>
                <a:latin typeface="Arimo Bold"/>
                <a:ea typeface="Arimo Bold"/>
                <a:cs typeface="Arimo Bold"/>
                <a:sym typeface="Arimo Bold"/>
              </a:rPr>
              <a:t>Web App/Cloud-Based Service</a:t>
            </a:r>
          </a:p>
          <a:p>
            <a:pPr algn="l" marL="1273809" indent="-424603" lvl="2">
              <a:lnSpc>
                <a:spcPts val="3301"/>
              </a:lnSpc>
              <a:spcBef>
                <a:spcPct val="0"/>
              </a:spcBef>
              <a:buFont typeface="Arial"/>
              <a:buChar char="⚬"/>
            </a:pPr>
            <a:r>
              <a:rPr lang="en-US" sz="2949" spc="0">
                <a:solidFill>
                  <a:srgbClr val="000000"/>
                </a:solidFill>
                <a:latin typeface="Arimo"/>
                <a:ea typeface="Arimo"/>
                <a:cs typeface="Arimo"/>
                <a:sym typeface="Arimo"/>
              </a:rPr>
              <a:t>The bot operates over the internet and is accessible to users through the Telegram platform.</a:t>
            </a:r>
          </a:p>
          <a:p>
            <a:pPr algn="l" marL="1273809" indent="-424603" lvl="2">
              <a:lnSpc>
                <a:spcPts val="3301"/>
              </a:lnSpc>
              <a:spcBef>
                <a:spcPct val="0"/>
              </a:spcBef>
              <a:buFont typeface="Arial"/>
              <a:buChar char="⚬"/>
            </a:pPr>
            <a:r>
              <a:rPr lang="en-US" sz="2949" spc="0">
                <a:solidFill>
                  <a:srgbClr val="000000"/>
                </a:solidFill>
                <a:latin typeface="Arimo"/>
                <a:ea typeface="Arimo"/>
                <a:cs typeface="Arimo"/>
                <a:sym typeface="Arimo"/>
              </a:rPr>
              <a:t>It doesn't require installation as it leverages Telegram's existing infrastructure.</a:t>
            </a:r>
          </a:p>
          <a:p>
            <a:pPr algn="l" marL="636904" indent="-318452" lvl="1">
              <a:lnSpc>
                <a:spcPts val="3301"/>
              </a:lnSpc>
              <a:spcBef>
                <a:spcPct val="0"/>
              </a:spcBef>
              <a:buAutoNum type="arabicPeriod" startAt="1"/>
            </a:pPr>
            <a:r>
              <a:rPr lang="en-US" b="true" sz="2949" spc="0">
                <a:solidFill>
                  <a:srgbClr val="000000"/>
                </a:solidFill>
                <a:latin typeface="Arimo Bold"/>
                <a:ea typeface="Arimo Bold"/>
                <a:cs typeface="Arimo Bold"/>
                <a:sym typeface="Arimo Bold"/>
              </a:rPr>
              <a:t>Cross-Platform Application</a:t>
            </a:r>
          </a:p>
          <a:p>
            <a:pPr algn="l" marL="1273809" indent="-424603" lvl="2">
              <a:lnSpc>
                <a:spcPts val="3301"/>
              </a:lnSpc>
              <a:spcBef>
                <a:spcPct val="0"/>
              </a:spcBef>
              <a:buFont typeface="Arial"/>
              <a:buChar char="⚬"/>
            </a:pPr>
            <a:r>
              <a:rPr lang="en-US" sz="2949" spc="0">
                <a:solidFill>
                  <a:srgbClr val="000000"/>
                </a:solidFill>
                <a:latin typeface="Arimo"/>
                <a:ea typeface="Arimo"/>
                <a:cs typeface="Arimo"/>
                <a:sym typeface="Arimo"/>
              </a:rPr>
              <a:t>Since the bot operates within Telegram, it is inherently cross-platform, working seamlessly on iOS, Android, desktop, and web versions of Telegram.</a:t>
            </a:r>
          </a:p>
          <a:p>
            <a:pPr algn="l" marL="636904" indent="-318452" lvl="1">
              <a:lnSpc>
                <a:spcPts val="3301"/>
              </a:lnSpc>
              <a:spcBef>
                <a:spcPct val="0"/>
              </a:spcBef>
              <a:buAutoNum type="arabicPeriod" startAt="1"/>
            </a:pPr>
            <a:r>
              <a:rPr lang="en-US" b="true" sz="2949" spc="0">
                <a:solidFill>
                  <a:srgbClr val="000000"/>
                </a:solidFill>
                <a:latin typeface="Arimo Bold"/>
                <a:ea typeface="Arimo Bold"/>
                <a:cs typeface="Arimo Bold"/>
                <a:sym typeface="Arimo Bold"/>
              </a:rPr>
              <a:t>Automation Tool</a:t>
            </a:r>
          </a:p>
          <a:p>
            <a:pPr algn="l" marL="1273809" indent="-424603" lvl="2">
              <a:lnSpc>
                <a:spcPts val="3301"/>
              </a:lnSpc>
              <a:spcBef>
                <a:spcPct val="0"/>
              </a:spcBef>
              <a:buFont typeface="Arial"/>
              <a:buChar char="⚬"/>
            </a:pPr>
            <a:r>
              <a:rPr lang="en-US" sz="2949" spc="0">
                <a:solidFill>
                  <a:srgbClr val="000000"/>
                </a:solidFill>
                <a:latin typeface="Arimo"/>
                <a:ea typeface="Arimo"/>
                <a:cs typeface="Arimo"/>
                <a:sym typeface="Arimo"/>
              </a:rPr>
              <a:t>Automates tasks such as order tracking, time-slot scheduling, and checkout management, improving user efficiency and convenience.</a:t>
            </a:r>
          </a:p>
          <a:p>
            <a:pPr algn="l">
              <a:lnSpc>
                <a:spcPts val="3301"/>
              </a:lnSpc>
              <a:spcBef>
                <a:spcPct val="0"/>
              </a:spcBef>
            </a:pPr>
          </a:p>
        </p:txBody>
      </p:sp>
      <p:sp>
        <p:nvSpPr>
          <p:cNvPr name="TextBox 13" id="13"/>
          <p:cNvSpPr txBox="true"/>
          <p:nvPr/>
        </p:nvSpPr>
        <p:spPr>
          <a:xfrm rot="0">
            <a:off x="5351437" y="190184"/>
            <a:ext cx="6958580" cy="83820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PROTOTYPE</a:t>
            </a:r>
          </a:p>
        </p:txBody>
      </p:sp>
      <p:grpSp>
        <p:nvGrpSpPr>
          <p:cNvPr name="Group 14" id="14"/>
          <p:cNvGrpSpPr/>
          <p:nvPr/>
        </p:nvGrpSpPr>
        <p:grpSpPr>
          <a:xfrm rot="0">
            <a:off x="7435213" y="6329347"/>
            <a:ext cx="2143618" cy="1897753"/>
            <a:chOff x="0" y="0"/>
            <a:chExt cx="564574" cy="499820"/>
          </a:xfrm>
        </p:grpSpPr>
        <p:sp>
          <p:nvSpPr>
            <p:cNvPr name="Freeform 15" id="15"/>
            <p:cNvSpPr/>
            <p:nvPr/>
          </p:nvSpPr>
          <p:spPr>
            <a:xfrm flipH="false" flipV="false" rot="0">
              <a:off x="0" y="0"/>
              <a:ext cx="564574" cy="499820"/>
            </a:xfrm>
            <a:custGeom>
              <a:avLst/>
              <a:gdLst/>
              <a:ahLst/>
              <a:cxnLst/>
              <a:rect r="r" b="b" t="t" l="l"/>
              <a:pathLst>
                <a:path h="499820" w="564574">
                  <a:moveTo>
                    <a:pt x="184192" y="0"/>
                  </a:moveTo>
                  <a:lnTo>
                    <a:pt x="380382" y="0"/>
                  </a:lnTo>
                  <a:cubicBezTo>
                    <a:pt x="482109" y="0"/>
                    <a:pt x="564574" y="82466"/>
                    <a:pt x="564574" y="184192"/>
                  </a:cubicBezTo>
                  <a:lnTo>
                    <a:pt x="564574" y="315627"/>
                  </a:lnTo>
                  <a:cubicBezTo>
                    <a:pt x="564574" y="364478"/>
                    <a:pt x="545168" y="411328"/>
                    <a:pt x="510626" y="445871"/>
                  </a:cubicBezTo>
                  <a:cubicBezTo>
                    <a:pt x="476083" y="480414"/>
                    <a:pt x="429233" y="499820"/>
                    <a:pt x="380382" y="499820"/>
                  </a:cubicBezTo>
                  <a:lnTo>
                    <a:pt x="184192" y="499820"/>
                  </a:lnTo>
                  <a:cubicBezTo>
                    <a:pt x="135341" y="499820"/>
                    <a:pt x="88491" y="480414"/>
                    <a:pt x="53949" y="445871"/>
                  </a:cubicBezTo>
                  <a:cubicBezTo>
                    <a:pt x="19406" y="411328"/>
                    <a:pt x="0" y="364478"/>
                    <a:pt x="0" y="315627"/>
                  </a:cubicBezTo>
                  <a:lnTo>
                    <a:pt x="0" y="184192"/>
                  </a:lnTo>
                  <a:cubicBezTo>
                    <a:pt x="0" y="135341"/>
                    <a:pt x="19406" y="88491"/>
                    <a:pt x="53949" y="53949"/>
                  </a:cubicBezTo>
                  <a:cubicBezTo>
                    <a:pt x="88491" y="19406"/>
                    <a:pt x="135341" y="0"/>
                    <a:pt x="184192" y="0"/>
                  </a:cubicBezTo>
                  <a:close/>
                </a:path>
              </a:pathLst>
            </a:custGeom>
            <a:solidFill>
              <a:srgbClr val="953735"/>
            </a:solidFill>
          </p:spPr>
        </p:sp>
        <p:sp>
          <p:nvSpPr>
            <p:cNvPr name="TextBox 16" id="16"/>
            <p:cNvSpPr txBox="true"/>
            <p:nvPr/>
          </p:nvSpPr>
          <p:spPr>
            <a:xfrm>
              <a:off x="0" y="0"/>
              <a:ext cx="564574" cy="499820"/>
            </a:xfrm>
            <a:prstGeom prst="rect">
              <a:avLst/>
            </a:prstGeom>
          </p:spPr>
          <p:txBody>
            <a:bodyPr anchor="ctr" rtlCol="false" tIns="50800" lIns="50800" bIns="50800" rIns="50800"/>
            <a:lstStyle/>
            <a:p>
              <a:pPr algn="ctr">
                <a:lnSpc>
                  <a:spcPts val="3055"/>
                </a:lnSpc>
              </a:pPr>
              <a:r>
                <a:rPr lang="en-US" b="true" sz="2546" spc="19">
                  <a:solidFill>
                    <a:srgbClr val="FFFFFF"/>
                  </a:solidFill>
                  <a:latin typeface="TT Phobos Bold"/>
                  <a:ea typeface="TT Phobos Bold"/>
                  <a:cs typeface="TT Phobos Bold"/>
                  <a:sym typeface="TT Phobos Bold"/>
                </a:rPr>
                <a:t>Click-Through Prototype</a:t>
              </a:r>
            </a:p>
          </p:txBody>
        </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1610" y="48296"/>
            <a:ext cx="2743517" cy="1200023"/>
          </a:xfrm>
          <a:custGeom>
            <a:avLst/>
            <a:gdLst/>
            <a:ahLst/>
            <a:cxnLst/>
            <a:rect r="r" b="b" t="t" l="l"/>
            <a:pathLst>
              <a:path h="1200023" w="2743517">
                <a:moveTo>
                  <a:pt x="0" y="0"/>
                </a:moveTo>
                <a:lnTo>
                  <a:pt x="2743517" y="0"/>
                </a:lnTo>
                <a:lnTo>
                  <a:pt x="2743517" y="1200022"/>
                </a:lnTo>
                <a:lnTo>
                  <a:pt x="0" y="1200022"/>
                </a:lnTo>
                <a:lnTo>
                  <a:pt x="0" y="0"/>
                </a:lnTo>
                <a:close/>
              </a:path>
            </a:pathLst>
          </a:custGeom>
          <a:blipFill>
            <a:blip r:embed="rId4"/>
            <a:stretch>
              <a:fillRect l="-4271" t="-1207" r="0" b="-1207"/>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5351437" y="190184"/>
            <a:ext cx="6958580" cy="83820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PROTOTYPE</a:t>
            </a:r>
          </a:p>
        </p:txBody>
      </p:sp>
      <p:sp>
        <p:nvSpPr>
          <p:cNvPr name="TextBox 13" id="13"/>
          <p:cNvSpPr txBox="true"/>
          <p:nvPr/>
        </p:nvSpPr>
        <p:spPr>
          <a:xfrm rot="0">
            <a:off x="912078" y="1571964"/>
            <a:ext cx="16458947" cy="4895850"/>
          </a:xfrm>
          <a:prstGeom prst="rect">
            <a:avLst/>
          </a:prstGeom>
        </p:spPr>
        <p:txBody>
          <a:bodyPr anchor="t" rtlCol="false" tIns="0" lIns="0" bIns="0" rIns="0">
            <a:spAutoFit/>
          </a:bodyPr>
          <a:lstStyle/>
          <a:p>
            <a:pPr algn="l">
              <a:lnSpc>
                <a:spcPts val="4375"/>
              </a:lnSpc>
            </a:pPr>
            <a:r>
              <a:rPr lang="en-US" sz="3646" spc="25" b="true">
                <a:solidFill>
                  <a:srgbClr val="000000"/>
                </a:solidFill>
                <a:latin typeface="TT Phobos Bold"/>
                <a:ea typeface="TT Phobos Bold"/>
                <a:cs typeface="TT Phobos Bold"/>
                <a:sym typeface="TT Phobos Bold"/>
              </a:rPr>
              <a:t>Techniques used in Telegram Bot Implementation: </a:t>
            </a:r>
          </a:p>
          <a:p>
            <a:pPr algn="ctr">
              <a:lnSpc>
                <a:spcPts val="4375"/>
              </a:lnSpc>
            </a:pPr>
          </a:p>
          <a:p>
            <a:pPr algn="ctr">
              <a:lnSpc>
                <a:spcPts val="4375"/>
              </a:lnSpc>
            </a:pPr>
          </a:p>
          <a:p>
            <a:pPr algn="l" marL="636182" indent="-318091" lvl="1">
              <a:lnSpc>
                <a:spcPts val="3535"/>
              </a:lnSpc>
              <a:buAutoNum type="arabicPeriod" startAt="1"/>
            </a:pPr>
            <a:r>
              <a:rPr lang="en-US" b="true" sz="2946" spc="20">
                <a:solidFill>
                  <a:srgbClr val="000000"/>
                </a:solidFill>
                <a:latin typeface="TT Phobos Bold"/>
                <a:ea typeface="TT Phobos Bold"/>
                <a:cs typeface="TT Phobos Bold"/>
                <a:sym typeface="TT Phobos Bold"/>
              </a:rPr>
              <a:t>Telegram Bot Integration: </a:t>
            </a:r>
            <a:r>
              <a:rPr lang="en-US" sz="2946" spc="20">
                <a:solidFill>
                  <a:srgbClr val="000000"/>
                </a:solidFill>
                <a:latin typeface="TT Phobos"/>
                <a:ea typeface="TT Phobos"/>
                <a:cs typeface="TT Phobos"/>
                <a:sym typeface="TT Phobos"/>
              </a:rPr>
              <a:t>Built using python-telegram-bot with various commands like /start, /menu, /counter, etc.</a:t>
            </a:r>
          </a:p>
          <a:p>
            <a:pPr algn="l" marL="636182" indent="-318091" lvl="1">
              <a:lnSpc>
                <a:spcPts val="4419"/>
              </a:lnSpc>
              <a:buAutoNum type="arabicPeriod" startAt="1"/>
            </a:pPr>
            <a:r>
              <a:rPr lang="en-US" sz="2946" spc="20">
                <a:solidFill>
                  <a:srgbClr val="000000"/>
                </a:solidFill>
                <a:latin typeface="TT Phobos"/>
                <a:ea typeface="TT Phobos"/>
                <a:cs typeface="TT Phobos"/>
                <a:sym typeface="TT Phobos"/>
              </a:rPr>
              <a:t> </a:t>
            </a:r>
            <a:r>
              <a:rPr lang="en-US" b="true" sz="2946" spc="20">
                <a:solidFill>
                  <a:srgbClr val="000000"/>
                </a:solidFill>
                <a:latin typeface="TT Phobos Bold"/>
                <a:ea typeface="TT Phobos Bold"/>
                <a:cs typeface="TT Phobos Bold"/>
                <a:sym typeface="TT Phobos Bold"/>
              </a:rPr>
              <a:t>Loading Menu Data:</a:t>
            </a:r>
            <a:r>
              <a:rPr lang="en-US" sz="2946" spc="20">
                <a:solidFill>
                  <a:srgbClr val="000000"/>
                </a:solidFill>
                <a:latin typeface="TT Phobos"/>
                <a:ea typeface="TT Phobos"/>
                <a:cs typeface="TT Phobos"/>
                <a:sym typeface="TT Phobos"/>
              </a:rPr>
              <a:t> Menu items and prices are loaded dynamically from a CSV file.</a:t>
            </a:r>
          </a:p>
          <a:p>
            <a:pPr algn="l" marL="636182" indent="-318091" lvl="1">
              <a:lnSpc>
                <a:spcPts val="3535"/>
              </a:lnSpc>
              <a:buAutoNum type="arabicPeriod" startAt="1"/>
            </a:pPr>
            <a:r>
              <a:rPr lang="en-US" sz="2946" spc="20">
                <a:solidFill>
                  <a:srgbClr val="000000"/>
                </a:solidFill>
                <a:latin typeface="TT Phobos"/>
                <a:ea typeface="TT Phobos"/>
                <a:cs typeface="TT Phobos"/>
                <a:sym typeface="TT Phobos"/>
              </a:rPr>
              <a:t> </a:t>
            </a:r>
            <a:r>
              <a:rPr lang="en-US" b="true" sz="2946" spc="20">
                <a:solidFill>
                  <a:srgbClr val="000000"/>
                </a:solidFill>
                <a:latin typeface="TT Phobos Bold"/>
                <a:ea typeface="TT Phobos Bold"/>
                <a:cs typeface="TT Phobos Bold"/>
                <a:sym typeface="TT Phobos Bold"/>
              </a:rPr>
              <a:t>Time Slot Generation:</a:t>
            </a:r>
            <a:r>
              <a:rPr lang="en-US" sz="2946" spc="20">
                <a:solidFill>
                  <a:srgbClr val="000000"/>
                </a:solidFill>
                <a:latin typeface="TT Phobos"/>
                <a:ea typeface="TT Phobos"/>
                <a:cs typeface="TT Phobos"/>
                <a:sym typeface="TT Phobos"/>
              </a:rPr>
              <a:t> Time slots are created using the datetime library, showing 15 min interval.</a:t>
            </a:r>
          </a:p>
          <a:p>
            <a:pPr algn="l" marL="636182" indent="-318091" lvl="1">
              <a:lnSpc>
                <a:spcPts val="3535"/>
              </a:lnSpc>
              <a:buAutoNum type="arabicPeriod" startAt="1"/>
            </a:pPr>
            <a:r>
              <a:rPr lang="en-US" b="true" sz="2946" spc="22">
                <a:solidFill>
                  <a:srgbClr val="000000"/>
                </a:solidFill>
                <a:latin typeface="TT Phobos Bold"/>
                <a:ea typeface="TT Phobos Bold"/>
                <a:cs typeface="TT Phobos Bold"/>
                <a:sym typeface="TT Phobos Bold"/>
              </a:rPr>
              <a:t> Basket Management: </a:t>
            </a:r>
            <a:r>
              <a:rPr lang="en-US" sz="2946" spc="22">
                <a:solidFill>
                  <a:srgbClr val="000000"/>
                </a:solidFill>
                <a:latin typeface="TT Phobos"/>
                <a:ea typeface="TT Phobos"/>
                <a:cs typeface="TT Phobos"/>
                <a:sym typeface="TT Phobos"/>
              </a:rPr>
              <a:t>It stores the selected items and quantities using dictionary and dynamically calculates total price.</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1610" y="48296"/>
            <a:ext cx="2729110" cy="1200023"/>
          </a:xfrm>
          <a:custGeom>
            <a:avLst/>
            <a:gdLst/>
            <a:ahLst/>
            <a:cxnLst/>
            <a:rect r="r" b="b" t="t" l="l"/>
            <a:pathLst>
              <a:path h="1200023" w="2729110">
                <a:moveTo>
                  <a:pt x="0" y="0"/>
                </a:moveTo>
                <a:lnTo>
                  <a:pt x="2729111" y="0"/>
                </a:lnTo>
                <a:lnTo>
                  <a:pt x="2729111" y="1200022"/>
                </a:lnTo>
                <a:lnTo>
                  <a:pt x="0" y="1200022"/>
                </a:lnTo>
                <a:lnTo>
                  <a:pt x="0" y="0"/>
                </a:lnTo>
                <a:close/>
              </a:path>
            </a:pathLst>
          </a:custGeom>
          <a:blipFill>
            <a:blip r:embed="rId4"/>
            <a:stretch>
              <a:fillRect l="-4271" t="-938" r="0" b="-938"/>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5351437" y="190184"/>
            <a:ext cx="6958580" cy="83820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PROTOTYPE</a:t>
            </a:r>
          </a:p>
        </p:txBody>
      </p:sp>
      <p:sp>
        <p:nvSpPr>
          <p:cNvPr name="TextBox 13" id="13"/>
          <p:cNvSpPr txBox="true"/>
          <p:nvPr/>
        </p:nvSpPr>
        <p:spPr>
          <a:xfrm rot="0">
            <a:off x="912078" y="1997050"/>
            <a:ext cx="16458947" cy="5581650"/>
          </a:xfrm>
          <a:prstGeom prst="rect">
            <a:avLst/>
          </a:prstGeom>
        </p:spPr>
        <p:txBody>
          <a:bodyPr anchor="t" rtlCol="false" tIns="0" lIns="0" bIns="0" rIns="0">
            <a:spAutoFit/>
          </a:bodyPr>
          <a:lstStyle/>
          <a:p>
            <a:pPr algn="l">
              <a:lnSpc>
                <a:spcPts val="4375"/>
              </a:lnSpc>
            </a:pPr>
            <a:r>
              <a:rPr lang="en-US" sz="3646" spc="25" b="true">
                <a:solidFill>
                  <a:srgbClr val="000000"/>
                </a:solidFill>
                <a:latin typeface="TT Phobos Bold"/>
                <a:ea typeface="TT Phobos Bold"/>
                <a:cs typeface="TT Phobos Bold"/>
                <a:sym typeface="TT Phobos Bold"/>
              </a:rPr>
              <a:t>Why Telegram: </a:t>
            </a:r>
          </a:p>
          <a:p>
            <a:pPr algn="ctr">
              <a:lnSpc>
                <a:spcPts val="4375"/>
              </a:lnSpc>
            </a:pPr>
          </a:p>
          <a:p>
            <a:pPr algn="l" marL="636182" indent="-318091" lvl="1">
              <a:lnSpc>
                <a:spcPts val="3535"/>
              </a:lnSpc>
              <a:buAutoNum type="arabicPeriod" startAt="1"/>
            </a:pPr>
            <a:r>
              <a:rPr lang="en-US" b="true" sz="2946" spc="20">
                <a:solidFill>
                  <a:srgbClr val="000000"/>
                </a:solidFill>
                <a:latin typeface="TT Phobos Bold"/>
                <a:ea typeface="TT Phobos Bold"/>
                <a:cs typeface="TT Phobos Bold"/>
                <a:sym typeface="TT Phobos Bold"/>
              </a:rPr>
              <a:t>Ease of Use: </a:t>
            </a:r>
            <a:r>
              <a:rPr lang="en-US" sz="2946" spc="20">
                <a:solidFill>
                  <a:srgbClr val="000000"/>
                </a:solidFill>
                <a:latin typeface="TT Phobos"/>
                <a:ea typeface="TT Phobos"/>
                <a:cs typeface="TT Phobos"/>
                <a:sym typeface="TT Phobos"/>
              </a:rPr>
              <a:t>Telegram bots are accessible through the Telegram app, which is widely used and free.</a:t>
            </a:r>
          </a:p>
          <a:p>
            <a:pPr algn="l" marL="636182" indent="-318091" lvl="1">
              <a:lnSpc>
                <a:spcPts val="3535"/>
              </a:lnSpc>
              <a:buAutoNum type="arabicPeriod" startAt="1"/>
            </a:pPr>
            <a:r>
              <a:rPr lang="en-US" b="true" sz="2946" spc="20">
                <a:solidFill>
                  <a:srgbClr val="000000"/>
                </a:solidFill>
                <a:latin typeface="TT Phobos Bold"/>
                <a:ea typeface="TT Phobos Bold"/>
                <a:cs typeface="TT Phobos Bold"/>
                <a:sym typeface="TT Phobos Bold"/>
              </a:rPr>
              <a:t>Interactive Interface: </a:t>
            </a:r>
            <a:r>
              <a:rPr lang="en-US" sz="2946" spc="20">
                <a:solidFill>
                  <a:srgbClr val="000000"/>
                </a:solidFill>
                <a:latin typeface="TT Phobos"/>
                <a:ea typeface="TT Phobos"/>
                <a:cs typeface="TT Phobos"/>
                <a:sym typeface="TT Phobos"/>
              </a:rPr>
              <a:t>Inline keyboards and messages allow for intuitive user interaction without the need for a dedicated mobile or web app.</a:t>
            </a:r>
          </a:p>
          <a:p>
            <a:pPr algn="l" marL="636182" indent="-318091" lvl="1">
              <a:lnSpc>
                <a:spcPts val="3535"/>
              </a:lnSpc>
              <a:buAutoNum type="arabicPeriod" startAt="1"/>
            </a:pPr>
            <a:r>
              <a:rPr lang="en-US" b="true" sz="2946" spc="20">
                <a:solidFill>
                  <a:srgbClr val="000000"/>
                </a:solidFill>
                <a:latin typeface="TT Phobos Bold"/>
                <a:ea typeface="TT Phobos Bold"/>
                <a:cs typeface="TT Phobos Bold"/>
                <a:sym typeface="TT Phobos Bold"/>
              </a:rPr>
              <a:t>Quick Setup: </a:t>
            </a:r>
            <a:r>
              <a:rPr lang="en-US" sz="2946" spc="20">
                <a:solidFill>
                  <a:srgbClr val="000000"/>
                </a:solidFill>
                <a:latin typeface="TT Phobos"/>
                <a:ea typeface="TT Phobos"/>
                <a:cs typeface="TT Phobos"/>
                <a:sym typeface="TT Phobos"/>
              </a:rPr>
              <a:t>Telegram provides a simple API and infrastructure, eliminating the need to build a custom frontend or backend for basic features.</a:t>
            </a:r>
          </a:p>
          <a:p>
            <a:pPr algn="l" marL="636182" indent="-318091" lvl="1">
              <a:lnSpc>
                <a:spcPts val="3535"/>
              </a:lnSpc>
              <a:buAutoNum type="arabicPeriod" startAt="1"/>
            </a:pPr>
            <a:r>
              <a:rPr lang="en-US" b="true" sz="2946" spc="20">
                <a:solidFill>
                  <a:srgbClr val="000000"/>
                </a:solidFill>
                <a:latin typeface="TT Phobos Bold"/>
                <a:ea typeface="TT Phobos Bold"/>
                <a:cs typeface="TT Phobos Bold"/>
                <a:sym typeface="TT Phobos Bold"/>
              </a:rPr>
              <a:t>Real-Time Interaction: </a:t>
            </a:r>
            <a:r>
              <a:rPr lang="en-US" sz="2946" spc="20">
                <a:solidFill>
                  <a:srgbClr val="000000"/>
                </a:solidFill>
                <a:latin typeface="TT Phobos"/>
                <a:ea typeface="TT Phobos"/>
                <a:cs typeface="TT Phobos"/>
                <a:sym typeface="TT Phobos"/>
              </a:rPr>
              <a:t>Telegram's platform supports instant communication and updates.</a:t>
            </a:r>
          </a:p>
          <a:p>
            <a:pPr algn="l" marL="636182" indent="-318091" lvl="1">
              <a:lnSpc>
                <a:spcPts val="3535"/>
              </a:lnSpc>
              <a:buAutoNum type="arabicPeriod" startAt="1"/>
            </a:pPr>
            <a:r>
              <a:rPr lang="en-US" b="true" sz="2946" spc="22">
                <a:solidFill>
                  <a:srgbClr val="000000"/>
                </a:solidFill>
                <a:latin typeface="TT Phobos Bold"/>
                <a:ea typeface="TT Phobos Bold"/>
                <a:cs typeface="TT Phobos Bold"/>
                <a:sym typeface="TT Phobos Bold"/>
              </a:rPr>
              <a:t>Scalability: </a:t>
            </a:r>
            <a:r>
              <a:rPr lang="en-US" sz="2946" spc="22">
                <a:solidFill>
                  <a:srgbClr val="000000"/>
                </a:solidFill>
                <a:latin typeface="TT Phobos"/>
                <a:ea typeface="TT Phobos"/>
                <a:cs typeface="TT Phobos"/>
                <a:sym typeface="TT Phobos"/>
              </a:rPr>
              <a:t>Telegram bots can handle a large number of users simultaneously with minimal infrastructure requirements.</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1610" y="48296"/>
            <a:ext cx="2743517" cy="1200023"/>
          </a:xfrm>
          <a:custGeom>
            <a:avLst/>
            <a:gdLst/>
            <a:ahLst/>
            <a:cxnLst/>
            <a:rect r="r" b="b" t="t" l="l"/>
            <a:pathLst>
              <a:path h="1200023" w="2743517">
                <a:moveTo>
                  <a:pt x="0" y="0"/>
                </a:moveTo>
                <a:lnTo>
                  <a:pt x="2743517" y="0"/>
                </a:lnTo>
                <a:lnTo>
                  <a:pt x="2743517" y="1200022"/>
                </a:lnTo>
                <a:lnTo>
                  <a:pt x="0" y="1200022"/>
                </a:lnTo>
                <a:lnTo>
                  <a:pt x="0" y="0"/>
                </a:lnTo>
                <a:close/>
              </a:path>
            </a:pathLst>
          </a:custGeom>
          <a:blipFill>
            <a:blip r:embed="rId4"/>
            <a:stretch>
              <a:fillRect l="-4271" t="-1207" r="0" b="-1207"/>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Freeform 12" id="12"/>
          <p:cNvSpPr/>
          <p:nvPr/>
        </p:nvSpPr>
        <p:spPr>
          <a:xfrm flipH="false" flipV="false" rot="0">
            <a:off x="2713066" y="1292428"/>
            <a:ext cx="11001611" cy="8457489"/>
          </a:xfrm>
          <a:custGeom>
            <a:avLst/>
            <a:gdLst/>
            <a:ahLst/>
            <a:cxnLst/>
            <a:rect r="r" b="b" t="t" l="l"/>
            <a:pathLst>
              <a:path h="8457489" w="11001611">
                <a:moveTo>
                  <a:pt x="0" y="0"/>
                </a:moveTo>
                <a:lnTo>
                  <a:pt x="11001611" y="0"/>
                </a:lnTo>
                <a:lnTo>
                  <a:pt x="11001611" y="8457488"/>
                </a:lnTo>
                <a:lnTo>
                  <a:pt x="0" y="8457488"/>
                </a:lnTo>
                <a:lnTo>
                  <a:pt x="0" y="0"/>
                </a:lnTo>
                <a:close/>
              </a:path>
            </a:pathLst>
          </a:custGeom>
          <a:blipFill>
            <a:blip r:embed="rId6"/>
            <a:stretch>
              <a:fillRect l="0" t="0" r="0" b="0"/>
            </a:stretch>
          </a:blipFill>
        </p:spPr>
      </p:sp>
      <p:sp>
        <p:nvSpPr>
          <p:cNvPr name="TextBox 13" id="13"/>
          <p:cNvSpPr txBox="true"/>
          <p:nvPr/>
        </p:nvSpPr>
        <p:spPr>
          <a:xfrm rot="0">
            <a:off x="5351437" y="190184"/>
            <a:ext cx="6958580" cy="83820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PROTOTYPE</a:t>
            </a:r>
          </a:p>
        </p:txBody>
      </p:sp>
      <p:sp>
        <p:nvSpPr>
          <p:cNvPr name="TextBox 14" id="14"/>
          <p:cNvSpPr txBox="true"/>
          <p:nvPr/>
        </p:nvSpPr>
        <p:spPr>
          <a:xfrm rot="0">
            <a:off x="1103104" y="2077828"/>
            <a:ext cx="16458947" cy="552450"/>
          </a:xfrm>
          <a:prstGeom prst="rect">
            <a:avLst/>
          </a:prstGeom>
        </p:spPr>
        <p:txBody>
          <a:bodyPr anchor="t" rtlCol="false" tIns="0" lIns="0" bIns="0" rIns="0">
            <a:spAutoFit/>
          </a:bodyPr>
          <a:lstStyle/>
          <a:p>
            <a:pPr algn="l">
              <a:lnSpc>
                <a:spcPts val="4375"/>
              </a:lnSpc>
            </a:pPr>
            <a:r>
              <a:rPr lang="en-US" sz="3646" spc="27" b="true">
                <a:solidFill>
                  <a:srgbClr val="000000"/>
                </a:solidFill>
                <a:latin typeface="TT Phobos Bold"/>
                <a:ea typeface="TT Phobos Bold"/>
                <a:cs typeface="TT Phobos Bold"/>
                <a:sym typeface="TT Phobos Bold"/>
              </a:rPr>
              <a:t>Work Flowchart: </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1610" y="59756"/>
            <a:ext cx="2743517" cy="1200023"/>
          </a:xfrm>
          <a:custGeom>
            <a:avLst/>
            <a:gdLst/>
            <a:ahLst/>
            <a:cxnLst/>
            <a:rect r="r" b="b" t="t" l="l"/>
            <a:pathLst>
              <a:path h="1200023" w="2743517">
                <a:moveTo>
                  <a:pt x="0" y="0"/>
                </a:moveTo>
                <a:lnTo>
                  <a:pt x="2743517" y="0"/>
                </a:lnTo>
                <a:lnTo>
                  <a:pt x="2743517" y="1200022"/>
                </a:lnTo>
                <a:lnTo>
                  <a:pt x="0" y="1200022"/>
                </a:lnTo>
                <a:lnTo>
                  <a:pt x="0" y="0"/>
                </a:lnTo>
                <a:close/>
              </a:path>
            </a:pathLst>
          </a:custGeom>
          <a:blipFill>
            <a:blip r:embed="rId4"/>
            <a:stretch>
              <a:fillRect l="-4271" t="-1207" r="0" b="-1207"/>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Freeform 12" id="12"/>
          <p:cNvSpPr/>
          <p:nvPr/>
        </p:nvSpPr>
        <p:spPr>
          <a:xfrm flipH="false" flipV="false" rot="0">
            <a:off x="10991742" y="2468814"/>
            <a:ext cx="3162587" cy="6356958"/>
          </a:xfrm>
          <a:custGeom>
            <a:avLst/>
            <a:gdLst/>
            <a:ahLst/>
            <a:cxnLst/>
            <a:rect r="r" b="b" t="t" l="l"/>
            <a:pathLst>
              <a:path h="6356958" w="3162587">
                <a:moveTo>
                  <a:pt x="0" y="0"/>
                </a:moveTo>
                <a:lnTo>
                  <a:pt x="3162587" y="0"/>
                </a:lnTo>
                <a:lnTo>
                  <a:pt x="3162587" y="6356958"/>
                </a:lnTo>
                <a:lnTo>
                  <a:pt x="0" y="6356958"/>
                </a:lnTo>
                <a:lnTo>
                  <a:pt x="0" y="0"/>
                </a:lnTo>
                <a:close/>
              </a:path>
            </a:pathLst>
          </a:custGeom>
          <a:blipFill>
            <a:blip r:embed="rId6"/>
            <a:stretch>
              <a:fillRect l="0" t="0" r="0" b="0"/>
            </a:stretch>
          </a:blipFill>
        </p:spPr>
      </p:sp>
      <p:sp>
        <p:nvSpPr>
          <p:cNvPr name="Freeform 13" id="13"/>
          <p:cNvSpPr/>
          <p:nvPr/>
        </p:nvSpPr>
        <p:spPr>
          <a:xfrm flipH="false" flipV="false" rot="0">
            <a:off x="4666569" y="2468814"/>
            <a:ext cx="3162587" cy="6356958"/>
          </a:xfrm>
          <a:custGeom>
            <a:avLst/>
            <a:gdLst/>
            <a:ahLst/>
            <a:cxnLst/>
            <a:rect r="r" b="b" t="t" l="l"/>
            <a:pathLst>
              <a:path h="6356958" w="3162587">
                <a:moveTo>
                  <a:pt x="0" y="0"/>
                </a:moveTo>
                <a:lnTo>
                  <a:pt x="3162586" y="0"/>
                </a:lnTo>
                <a:lnTo>
                  <a:pt x="3162586" y="6356958"/>
                </a:lnTo>
                <a:lnTo>
                  <a:pt x="0" y="6356958"/>
                </a:lnTo>
                <a:lnTo>
                  <a:pt x="0" y="0"/>
                </a:lnTo>
                <a:close/>
              </a:path>
            </a:pathLst>
          </a:custGeom>
          <a:blipFill>
            <a:blip r:embed="rId7"/>
            <a:stretch>
              <a:fillRect l="0" t="0" r="0" b="0"/>
            </a:stretch>
          </a:blipFill>
        </p:spPr>
      </p:sp>
      <p:sp>
        <p:nvSpPr>
          <p:cNvPr name="Freeform 14" id="14"/>
          <p:cNvSpPr/>
          <p:nvPr/>
        </p:nvSpPr>
        <p:spPr>
          <a:xfrm flipH="false" flipV="false" rot="0">
            <a:off x="7829155" y="2468814"/>
            <a:ext cx="3162587" cy="6356958"/>
          </a:xfrm>
          <a:custGeom>
            <a:avLst/>
            <a:gdLst/>
            <a:ahLst/>
            <a:cxnLst/>
            <a:rect r="r" b="b" t="t" l="l"/>
            <a:pathLst>
              <a:path h="6356958" w="3162587">
                <a:moveTo>
                  <a:pt x="0" y="0"/>
                </a:moveTo>
                <a:lnTo>
                  <a:pt x="3162587" y="0"/>
                </a:lnTo>
                <a:lnTo>
                  <a:pt x="3162587" y="6356958"/>
                </a:lnTo>
                <a:lnTo>
                  <a:pt x="0" y="6356958"/>
                </a:lnTo>
                <a:lnTo>
                  <a:pt x="0" y="0"/>
                </a:lnTo>
                <a:close/>
              </a:path>
            </a:pathLst>
          </a:custGeom>
          <a:blipFill>
            <a:blip r:embed="rId8"/>
            <a:stretch>
              <a:fillRect l="0" t="0" r="0" b="0"/>
            </a:stretch>
          </a:blipFill>
        </p:spPr>
      </p:sp>
      <p:sp>
        <p:nvSpPr>
          <p:cNvPr name="TextBox 15" id="15"/>
          <p:cNvSpPr txBox="true"/>
          <p:nvPr/>
        </p:nvSpPr>
        <p:spPr>
          <a:xfrm rot="0">
            <a:off x="5351437" y="190184"/>
            <a:ext cx="6958580" cy="83820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PROTOTYPE</a:t>
            </a:r>
          </a:p>
        </p:txBody>
      </p:sp>
      <p:sp>
        <p:nvSpPr>
          <p:cNvPr name="TextBox 16" id="16"/>
          <p:cNvSpPr txBox="true"/>
          <p:nvPr/>
        </p:nvSpPr>
        <p:spPr>
          <a:xfrm rot="0">
            <a:off x="4337665" y="1306764"/>
            <a:ext cx="8986123" cy="552450"/>
          </a:xfrm>
          <a:prstGeom prst="rect">
            <a:avLst/>
          </a:prstGeom>
        </p:spPr>
        <p:txBody>
          <a:bodyPr anchor="t" rtlCol="false" tIns="0" lIns="0" bIns="0" rIns="0">
            <a:spAutoFit/>
          </a:bodyPr>
          <a:lstStyle/>
          <a:p>
            <a:pPr algn="ctr">
              <a:lnSpc>
                <a:spcPts val="4375"/>
              </a:lnSpc>
              <a:spcBef>
                <a:spcPct val="0"/>
              </a:spcBef>
            </a:pPr>
            <a:r>
              <a:rPr lang="en-US" b="true" sz="3646" spc="27">
                <a:solidFill>
                  <a:srgbClr val="000000"/>
                </a:solidFill>
                <a:latin typeface="TT Phobos Bold"/>
                <a:ea typeface="TT Phobos Bold"/>
                <a:cs typeface="TT Phobos Bold"/>
                <a:sym typeface="TT Phobos Bold"/>
              </a:rPr>
              <a:t>SCREENSHOTS OF THE PROTOTYPE: </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1610" y="59756"/>
            <a:ext cx="2743517" cy="1200023"/>
          </a:xfrm>
          <a:custGeom>
            <a:avLst/>
            <a:gdLst/>
            <a:ahLst/>
            <a:cxnLst/>
            <a:rect r="r" b="b" t="t" l="l"/>
            <a:pathLst>
              <a:path h="1200023" w="2743517">
                <a:moveTo>
                  <a:pt x="0" y="0"/>
                </a:moveTo>
                <a:lnTo>
                  <a:pt x="2743517" y="0"/>
                </a:lnTo>
                <a:lnTo>
                  <a:pt x="2743517" y="1200022"/>
                </a:lnTo>
                <a:lnTo>
                  <a:pt x="0" y="1200022"/>
                </a:lnTo>
                <a:lnTo>
                  <a:pt x="0" y="0"/>
                </a:lnTo>
                <a:close/>
              </a:path>
            </a:pathLst>
          </a:custGeom>
          <a:blipFill>
            <a:blip r:embed="rId4"/>
            <a:stretch>
              <a:fillRect l="-4271" t="-1207" r="0" b="-1207"/>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pic>
        <p:nvPicPr>
          <p:cNvPr name="Picture 12" id="12">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2234689" y="1485326"/>
            <a:ext cx="13818621" cy="7772974"/>
          </a:xfrm>
          <a:prstGeom prst="rect">
            <a:avLst/>
          </a:prstGeom>
        </p:spPr>
      </p:pic>
      <p:sp>
        <p:nvSpPr>
          <p:cNvPr name="TextBox 13" id="13"/>
          <p:cNvSpPr txBox="true"/>
          <p:nvPr/>
        </p:nvSpPr>
        <p:spPr>
          <a:xfrm rot="0">
            <a:off x="5351437" y="190184"/>
            <a:ext cx="6958580" cy="83820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PROTOTYPE</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96741" y="1215739"/>
            <a:ext cx="132936" cy="134245"/>
            <a:chOff x="0" y="0"/>
            <a:chExt cx="177248" cy="178994"/>
          </a:xfrm>
        </p:grpSpPr>
        <p:sp>
          <p:nvSpPr>
            <p:cNvPr name="Freeform 3" id="3"/>
            <p:cNvSpPr/>
            <p:nvPr/>
          </p:nvSpPr>
          <p:spPr>
            <a:xfrm flipH="false" flipV="false" rot="0">
              <a:off x="0" y="0"/>
              <a:ext cx="177292" cy="178943"/>
            </a:xfrm>
            <a:custGeom>
              <a:avLst/>
              <a:gdLst/>
              <a:ahLst/>
              <a:cxnLst/>
              <a:rect r="r" b="b" t="t" l="l"/>
              <a:pathLst>
                <a:path h="178943" w="177292">
                  <a:moveTo>
                    <a:pt x="0" y="0"/>
                  </a:moveTo>
                  <a:lnTo>
                    <a:pt x="177292" y="0"/>
                  </a:lnTo>
                  <a:lnTo>
                    <a:pt x="177292" y="178943"/>
                  </a:lnTo>
                  <a:lnTo>
                    <a:pt x="0" y="178943"/>
                  </a:lnTo>
                  <a:close/>
                </a:path>
              </a:pathLst>
            </a:custGeom>
            <a:blipFill>
              <a:blip r:embed="rId3"/>
              <a:stretch>
                <a:fillRect l="-492" t="0" r="-467" b="-28"/>
              </a:stretch>
            </a:blipFill>
          </p:spPr>
        </p:sp>
      </p:grpSp>
      <p:sp>
        <p:nvSpPr>
          <p:cNvPr name="TextBox 4" id="4"/>
          <p:cNvSpPr txBox="true"/>
          <p:nvPr/>
        </p:nvSpPr>
        <p:spPr>
          <a:xfrm rot="0">
            <a:off x="2281189" y="678355"/>
            <a:ext cx="3465495" cy="1629683"/>
          </a:xfrm>
          <a:prstGeom prst="rect">
            <a:avLst/>
          </a:prstGeom>
        </p:spPr>
        <p:txBody>
          <a:bodyPr anchor="t" rtlCol="false" tIns="0" lIns="0" bIns="0" rIns="0">
            <a:spAutoFit/>
          </a:bodyPr>
          <a:lstStyle/>
          <a:p>
            <a:pPr algn="l">
              <a:lnSpc>
                <a:spcPts val="4274"/>
              </a:lnSpc>
            </a:pPr>
            <a:r>
              <a:rPr lang="en-US" b="true" sz="3819" spc="0">
                <a:solidFill>
                  <a:srgbClr val="FFFFFF"/>
                </a:solidFill>
                <a:latin typeface="Arimo Bold"/>
                <a:ea typeface="Arimo Bold"/>
                <a:cs typeface="Arimo Bold"/>
                <a:sym typeface="Arimo Bold"/>
              </a:rPr>
              <a:t>RV College of </a:t>
            </a:r>
          </a:p>
          <a:p>
            <a:pPr algn="l">
              <a:lnSpc>
                <a:spcPts val="4274"/>
              </a:lnSpc>
            </a:pPr>
            <a:r>
              <a:rPr lang="en-US" b="true" sz="3819" spc="0">
                <a:solidFill>
                  <a:srgbClr val="FFFFFF"/>
                </a:solidFill>
                <a:latin typeface="Arimo Bold"/>
                <a:ea typeface="Arimo Bold"/>
                <a:cs typeface="Arimo Bold"/>
                <a:sym typeface="Arimo Bold"/>
              </a:rPr>
              <a:t>Engineering</a:t>
            </a:r>
          </a:p>
        </p:txBody>
      </p:sp>
      <p:sp>
        <p:nvSpPr>
          <p:cNvPr name="TextBox 5" id="5"/>
          <p:cNvSpPr txBox="true"/>
          <p:nvPr/>
        </p:nvSpPr>
        <p:spPr>
          <a:xfrm rot="0">
            <a:off x="2199542" y="482949"/>
            <a:ext cx="13888916" cy="838200"/>
          </a:xfrm>
          <a:prstGeom prst="rect">
            <a:avLst/>
          </a:prstGeom>
        </p:spPr>
        <p:txBody>
          <a:bodyPr anchor="t" rtlCol="false" tIns="0" lIns="0" bIns="0" rIns="0">
            <a:spAutoFit/>
          </a:bodyPr>
          <a:lstStyle/>
          <a:p>
            <a:pPr algn="ctr" marL="0" indent="0" lvl="0">
              <a:lnSpc>
                <a:spcPts val="6548"/>
              </a:lnSpc>
              <a:spcBef>
                <a:spcPct val="0"/>
              </a:spcBef>
            </a:pPr>
            <a:r>
              <a:rPr lang="en-US" b="true" sz="5457" spc="42" strike="noStrike" u="none">
                <a:solidFill>
                  <a:srgbClr val="C00000"/>
                </a:solidFill>
                <a:latin typeface="TT Phobos Bold"/>
                <a:ea typeface="TT Phobos Bold"/>
                <a:cs typeface="TT Phobos Bold"/>
                <a:sym typeface="TT Phobos Bold"/>
              </a:rPr>
              <a:t>COST</a:t>
            </a:r>
          </a:p>
        </p:txBody>
      </p:sp>
      <p:sp>
        <p:nvSpPr>
          <p:cNvPr name="Freeform 6" id="6"/>
          <p:cNvSpPr/>
          <p:nvPr/>
        </p:nvSpPr>
        <p:spPr>
          <a:xfrm flipH="false" flipV="false" rot="0">
            <a:off x="0" y="0"/>
            <a:ext cx="3218410" cy="1414815"/>
          </a:xfrm>
          <a:custGeom>
            <a:avLst/>
            <a:gdLst/>
            <a:ahLst/>
            <a:cxnLst/>
            <a:rect r="r" b="b" t="t" l="l"/>
            <a:pathLst>
              <a:path h="1414815" w="3218410">
                <a:moveTo>
                  <a:pt x="0" y="0"/>
                </a:moveTo>
                <a:lnTo>
                  <a:pt x="3218410" y="0"/>
                </a:lnTo>
                <a:lnTo>
                  <a:pt x="3218410" y="1414815"/>
                </a:lnTo>
                <a:lnTo>
                  <a:pt x="0" y="1414815"/>
                </a:lnTo>
                <a:lnTo>
                  <a:pt x="0" y="0"/>
                </a:lnTo>
                <a:close/>
              </a:path>
            </a:pathLst>
          </a:custGeom>
          <a:blipFill>
            <a:blip r:embed="rId4"/>
            <a:stretch>
              <a:fillRect l="-4054" t="-845" r="0" b="-845"/>
            </a:stretch>
          </a:blipFill>
        </p:spPr>
      </p:sp>
      <p:sp>
        <p:nvSpPr>
          <p:cNvPr name="Freeform 7" id="7"/>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8" id="8"/>
          <p:cNvSpPr txBox="true"/>
          <p:nvPr/>
        </p:nvSpPr>
        <p:spPr>
          <a:xfrm rot="0">
            <a:off x="260824" y="1897628"/>
            <a:ext cx="7939359" cy="7392684"/>
          </a:xfrm>
          <a:prstGeom prst="rect">
            <a:avLst/>
          </a:prstGeom>
        </p:spPr>
        <p:txBody>
          <a:bodyPr anchor="t" rtlCol="false" tIns="0" lIns="0" bIns="0" rIns="0">
            <a:spAutoFit/>
          </a:bodyPr>
          <a:lstStyle/>
          <a:p>
            <a:pPr algn="l" marL="626867" indent="-313433" lvl="1">
              <a:lnSpc>
                <a:spcPts val="3249"/>
              </a:lnSpc>
              <a:buAutoNum type="arabicPeriod" startAt="1"/>
            </a:pPr>
            <a:r>
              <a:rPr lang="en-US" b="true" sz="2903">
                <a:solidFill>
                  <a:srgbClr val="000000"/>
                </a:solidFill>
                <a:latin typeface="Arimo Bold"/>
                <a:ea typeface="Arimo Bold"/>
                <a:cs typeface="Arimo Bold"/>
                <a:sym typeface="Arimo Bold"/>
              </a:rPr>
              <a:t>Telegram API:</a:t>
            </a:r>
          </a:p>
          <a:p>
            <a:pPr algn="l" marL="1253733" indent="-417911" lvl="2">
              <a:lnSpc>
                <a:spcPts val="3249"/>
              </a:lnSpc>
              <a:buFont typeface="Arial"/>
              <a:buChar char="⚬"/>
            </a:pPr>
            <a:r>
              <a:rPr lang="en-US" sz="2903">
                <a:solidFill>
                  <a:srgbClr val="000000"/>
                </a:solidFill>
                <a:latin typeface="Arimo"/>
                <a:ea typeface="Arimo"/>
                <a:cs typeface="Arimo"/>
                <a:sym typeface="Arimo"/>
              </a:rPr>
              <a:t>Cost: ₹0 (Free to use).</a:t>
            </a:r>
          </a:p>
          <a:p>
            <a:pPr algn="l" marL="626867" indent="-313433" lvl="1">
              <a:lnSpc>
                <a:spcPts val="3249"/>
              </a:lnSpc>
              <a:buAutoNum type="arabicPeriod" startAt="1"/>
            </a:pPr>
            <a:r>
              <a:rPr lang="en-US" b="true" sz="2903">
                <a:solidFill>
                  <a:srgbClr val="000000"/>
                </a:solidFill>
                <a:latin typeface="Arimo Bold"/>
                <a:ea typeface="Arimo Bold"/>
                <a:cs typeface="Arimo Bold"/>
                <a:sym typeface="Arimo Bold"/>
              </a:rPr>
              <a:t>Hosting (Server):</a:t>
            </a:r>
          </a:p>
          <a:p>
            <a:pPr algn="l" marL="1253733" indent="-417911" lvl="2">
              <a:lnSpc>
                <a:spcPts val="3249"/>
              </a:lnSpc>
              <a:buFont typeface="Arial"/>
              <a:buChar char="⚬"/>
            </a:pPr>
            <a:r>
              <a:rPr lang="en-US" sz="2903">
                <a:solidFill>
                  <a:srgbClr val="000000"/>
                </a:solidFill>
                <a:latin typeface="Arimo"/>
                <a:ea typeface="Arimo"/>
                <a:cs typeface="Arimo"/>
                <a:sym typeface="Arimo"/>
              </a:rPr>
              <a:t>Shared Hosting: ₹350–₹500/month (e.g., Hostinger, Bluehost).</a:t>
            </a:r>
          </a:p>
          <a:p>
            <a:pPr algn="l" marL="1253733" indent="-417911" lvl="2">
              <a:lnSpc>
                <a:spcPts val="3249"/>
              </a:lnSpc>
              <a:buFont typeface="Arial"/>
              <a:buChar char="⚬"/>
            </a:pPr>
            <a:r>
              <a:rPr lang="en-US" sz="2903">
                <a:solidFill>
                  <a:srgbClr val="000000"/>
                </a:solidFill>
                <a:latin typeface="Arimo"/>
                <a:ea typeface="Arimo"/>
                <a:cs typeface="Arimo"/>
                <a:sym typeface="Arimo"/>
              </a:rPr>
              <a:t>VPS Hosting: ₹400–₹800/month (e.g., DigitalOcean, Linode, AWS Lightsail basic plans).</a:t>
            </a:r>
          </a:p>
          <a:p>
            <a:pPr algn="l" marL="1253733" indent="-417911" lvl="2">
              <a:lnSpc>
                <a:spcPts val="3249"/>
              </a:lnSpc>
              <a:buFont typeface="Arial"/>
              <a:buChar char="⚬"/>
            </a:pPr>
            <a:r>
              <a:rPr lang="en-US" sz="2903">
                <a:solidFill>
                  <a:srgbClr val="000000"/>
                </a:solidFill>
                <a:latin typeface="Arimo"/>
                <a:ea typeface="Arimo"/>
                <a:cs typeface="Arimo"/>
                <a:sym typeface="Arimo"/>
              </a:rPr>
              <a:t>AWS Free Tier: ₹0 (for the first 12 months, limited usage).</a:t>
            </a:r>
          </a:p>
          <a:p>
            <a:pPr algn="l" marL="1253733" indent="-417911" lvl="2">
              <a:lnSpc>
                <a:spcPts val="3249"/>
              </a:lnSpc>
              <a:buFont typeface="Arial"/>
              <a:buChar char="⚬"/>
            </a:pPr>
            <a:r>
              <a:rPr lang="en-US" sz="2903">
                <a:solidFill>
                  <a:srgbClr val="000000"/>
                </a:solidFill>
                <a:latin typeface="Arimo"/>
                <a:ea typeface="Arimo"/>
                <a:cs typeface="Arimo"/>
                <a:sym typeface="Arimo"/>
              </a:rPr>
              <a:t>Google Cloud Free Tier: ₹0–₹700/month for micro instances.</a:t>
            </a:r>
          </a:p>
          <a:p>
            <a:pPr algn="l" marL="626867" indent="-313433" lvl="1">
              <a:lnSpc>
                <a:spcPts val="3249"/>
              </a:lnSpc>
              <a:buAutoNum type="arabicPeriod" startAt="1"/>
            </a:pPr>
            <a:r>
              <a:rPr lang="en-US" b="true" sz="2903">
                <a:solidFill>
                  <a:srgbClr val="000000"/>
                </a:solidFill>
                <a:latin typeface="Arimo Bold"/>
                <a:ea typeface="Arimo Bold"/>
                <a:cs typeface="Arimo Bold"/>
                <a:sym typeface="Arimo Bold"/>
              </a:rPr>
              <a:t>Database:</a:t>
            </a:r>
          </a:p>
          <a:p>
            <a:pPr algn="l" marL="1253733" indent="-417911" lvl="2">
              <a:lnSpc>
                <a:spcPts val="3249"/>
              </a:lnSpc>
              <a:buFont typeface="Arial"/>
              <a:buChar char="⚬"/>
            </a:pPr>
            <a:r>
              <a:rPr lang="en-US" sz="2903">
                <a:solidFill>
                  <a:srgbClr val="000000"/>
                </a:solidFill>
                <a:latin typeface="Arimo"/>
                <a:ea typeface="Arimo"/>
                <a:cs typeface="Arimo"/>
                <a:sym typeface="Arimo"/>
              </a:rPr>
              <a:t>Heroku (Basic Plan): ₹700–₹1,200/month.</a:t>
            </a:r>
          </a:p>
          <a:p>
            <a:pPr algn="l" marL="1253733" indent="-417911" lvl="2">
              <a:lnSpc>
                <a:spcPts val="3249"/>
              </a:lnSpc>
              <a:buFont typeface="Arial"/>
              <a:buChar char="⚬"/>
            </a:pPr>
            <a:r>
              <a:rPr lang="en-US" sz="2903">
                <a:solidFill>
                  <a:srgbClr val="000000"/>
                </a:solidFill>
                <a:latin typeface="Arimo"/>
                <a:ea typeface="Arimo"/>
                <a:cs typeface="Arimo"/>
                <a:sym typeface="Arimo"/>
              </a:rPr>
              <a:t>AWS RDS (PostgreSQL/MySQL): ₹800–₹1,500/month.</a:t>
            </a:r>
          </a:p>
          <a:p>
            <a:pPr algn="l">
              <a:lnSpc>
                <a:spcPts val="3249"/>
              </a:lnSpc>
              <a:spcBef>
                <a:spcPct val="0"/>
              </a:spcBef>
            </a:pPr>
          </a:p>
        </p:txBody>
      </p:sp>
      <p:graphicFrame>
        <p:nvGraphicFramePr>
          <p:cNvPr name="Table 9" id="9"/>
          <p:cNvGraphicFramePr>
            <a:graphicFrameLocks noGrp="true"/>
          </p:cNvGraphicFramePr>
          <p:nvPr/>
        </p:nvGraphicFramePr>
        <p:xfrm>
          <a:off x="8498264" y="2903157"/>
          <a:ext cx="9752355" cy="5372100"/>
        </p:xfrm>
        <a:graphic>
          <a:graphicData uri="http://schemas.openxmlformats.org/drawingml/2006/table">
            <a:tbl>
              <a:tblPr/>
              <a:tblGrid>
                <a:gridCol w="3165518"/>
                <a:gridCol w="2881295"/>
                <a:gridCol w="3705541"/>
              </a:tblGrid>
              <a:tr h="976745">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Feature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Telegram Bot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WhatsApp Bot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76745">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API Cost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₹0–₹3.50/message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76745">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Hosting (VPS)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₹400–₹800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₹400–₹800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76745">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Database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₹0–₹1,200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₹0–₹1,200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65118">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Total Monthly Cost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₹400–₹2,000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850"/>
                        </a:lnSpc>
                        <a:defRPr/>
                      </a:pPr>
                      <a:r>
                        <a:rPr lang="en-US" sz="2750" b="true">
                          <a:solidFill>
                            <a:srgbClr val="000000"/>
                          </a:solidFill>
                          <a:latin typeface="Arimo Bold"/>
                          <a:ea typeface="Arimo Bold"/>
                          <a:cs typeface="Arimo Bold"/>
                          <a:sym typeface="Arimo Bold"/>
                        </a:rPr>
                        <a:t>₹400–₹3,500+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pSp>
        <p:nvGrpSpPr>
          <p:cNvPr name="Group 10" id="10"/>
          <p:cNvGrpSpPr/>
          <p:nvPr/>
        </p:nvGrpSpPr>
        <p:grpSpPr>
          <a:xfrm rot="0">
            <a:off x="21610" y="9855903"/>
            <a:ext cx="10368327" cy="776986"/>
            <a:chOff x="0" y="0"/>
            <a:chExt cx="13824437" cy="1035981"/>
          </a:xfrm>
        </p:grpSpPr>
        <p:sp>
          <p:nvSpPr>
            <p:cNvPr name="Freeform 11" id="11"/>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2" id="12"/>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96741" y="1215739"/>
            <a:ext cx="132936" cy="134245"/>
            <a:chOff x="0" y="0"/>
            <a:chExt cx="177248" cy="178994"/>
          </a:xfrm>
        </p:grpSpPr>
        <p:sp>
          <p:nvSpPr>
            <p:cNvPr name="Freeform 3" id="3"/>
            <p:cNvSpPr/>
            <p:nvPr/>
          </p:nvSpPr>
          <p:spPr>
            <a:xfrm flipH="false" flipV="false" rot="0">
              <a:off x="0" y="0"/>
              <a:ext cx="177292" cy="178943"/>
            </a:xfrm>
            <a:custGeom>
              <a:avLst/>
              <a:gdLst/>
              <a:ahLst/>
              <a:cxnLst/>
              <a:rect r="r" b="b" t="t" l="l"/>
              <a:pathLst>
                <a:path h="178943" w="177292">
                  <a:moveTo>
                    <a:pt x="0" y="0"/>
                  </a:moveTo>
                  <a:lnTo>
                    <a:pt x="177292" y="0"/>
                  </a:lnTo>
                  <a:lnTo>
                    <a:pt x="177292" y="178943"/>
                  </a:lnTo>
                  <a:lnTo>
                    <a:pt x="0" y="178943"/>
                  </a:lnTo>
                  <a:close/>
                </a:path>
              </a:pathLst>
            </a:custGeom>
            <a:blipFill>
              <a:blip r:embed="rId3"/>
              <a:stretch>
                <a:fillRect l="-492" t="0" r="-467" b="-28"/>
              </a:stretch>
            </a:blipFill>
          </p:spPr>
        </p:sp>
      </p:grpSp>
      <p:sp>
        <p:nvSpPr>
          <p:cNvPr name="TextBox 4" id="4"/>
          <p:cNvSpPr txBox="true"/>
          <p:nvPr/>
        </p:nvSpPr>
        <p:spPr>
          <a:xfrm rot="0">
            <a:off x="2281189" y="678355"/>
            <a:ext cx="3465495" cy="1629683"/>
          </a:xfrm>
          <a:prstGeom prst="rect">
            <a:avLst/>
          </a:prstGeom>
        </p:spPr>
        <p:txBody>
          <a:bodyPr anchor="t" rtlCol="false" tIns="0" lIns="0" bIns="0" rIns="0">
            <a:spAutoFit/>
          </a:bodyPr>
          <a:lstStyle/>
          <a:p>
            <a:pPr algn="l">
              <a:lnSpc>
                <a:spcPts val="4274"/>
              </a:lnSpc>
            </a:pPr>
            <a:r>
              <a:rPr lang="en-US" b="true" sz="3819" spc="0">
                <a:solidFill>
                  <a:srgbClr val="FFFFFF"/>
                </a:solidFill>
                <a:latin typeface="Arimo Bold"/>
                <a:ea typeface="Arimo Bold"/>
                <a:cs typeface="Arimo Bold"/>
                <a:sym typeface="Arimo Bold"/>
              </a:rPr>
              <a:t>RV College of </a:t>
            </a:r>
          </a:p>
          <a:p>
            <a:pPr algn="l">
              <a:lnSpc>
                <a:spcPts val="4274"/>
              </a:lnSpc>
            </a:pPr>
            <a:r>
              <a:rPr lang="en-US" b="true" sz="3819" spc="0">
                <a:solidFill>
                  <a:srgbClr val="FFFFFF"/>
                </a:solidFill>
                <a:latin typeface="Arimo Bold"/>
                <a:ea typeface="Arimo Bold"/>
                <a:cs typeface="Arimo Bold"/>
                <a:sym typeface="Arimo Bold"/>
              </a:rPr>
              <a:t>Engineering</a:t>
            </a:r>
          </a:p>
        </p:txBody>
      </p:sp>
      <p:sp>
        <p:nvSpPr>
          <p:cNvPr name="TextBox 5" id="5"/>
          <p:cNvSpPr txBox="true"/>
          <p:nvPr/>
        </p:nvSpPr>
        <p:spPr>
          <a:xfrm rot="0">
            <a:off x="2281189" y="511785"/>
            <a:ext cx="13888916" cy="838200"/>
          </a:xfrm>
          <a:prstGeom prst="rect">
            <a:avLst/>
          </a:prstGeom>
        </p:spPr>
        <p:txBody>
          <a:bodyPr anchor="t" rtlCol="false" tIns="0" lIns="0" bIns="0" rIns="0">
            <a:spAutoFit/>
          </a:bodyPr>
          <a:lstStyle/>
          <a:p>
            <a:pPr algn="ctr" marL="0" indent="0" lvl="0">
              <a:lnSpc>
                <a:spcPts val="6548"/>
              </a:lnSpc>
              <a:spcBef>
                <a:spcPct val="0"/>
              </a:spcBef>
            </a:pPr>
            <a:r>
              <a:rPr lang="en-US" b="true" sz="5457" spc="42" strike="noStrike" u="none">
                <a:solidFill>
                  <a:srgbClr val="C00000"/>
                </a:solidFill>
                <a:latin typeface="TT Phobos Bold"/>
                <a:ea typeface="TT Phobos Bold"/>
                <a:cs typeface="TT Phobos Bold"/>
                <a:sym typeface="TT Phobos Bold"/>
              </a:rPr>
              <a:t>SCALABILITY</a:t>
            </a:r>
          </a:p>
        </p:txBody>
      </p:sp>
      <p:sp>
        <p:nvSpPr>
          <p:cNvPr name="Freeform 6" id="6"/>
          <p:cNvSpPr/>
          <p:nvPr/>
        </p:nvSpPr>
        <p:spPr>
          <a:xfrm flipH="false" flipV="false" rot="0">
            <a:off x="21610" y="73619"/>
            <a:ext cx="3279024" cy="1414815"/>
          </a:xfrm>
          <a:custGeom>
            <a:avLst/>
            <a:gdLst/>
            <a:ahLst/>
            <a:cxnLst/>
            <a:rect r="r" b="b" t="t" l="l"/>
            <a:pathLst>
              <a:path h="1414815" w="3279024">
                <a:moveTo>
                  <a:pt x="0" y="0"/>
                </a:moveTo>
                <a:lnTo>
                  <a:pt x="3279025" y="0"/>
                </a:lnTo>
                <a:lnTo>
                  <a:pt x="3279025" y="1414815"/>
                </a:lnTo>
                <a:lnTo>
                  <a:pt x="0" y="1414815"/>
                </a:lnTo>
                <a:lnTo>
                  <a:pt x="0" y="0"/>
                </a:lnTo>
                <a:close/>
              </a:path>
            </a:pathLst>
          </a:custGeom>
          <a:blipFill>
            <a:blip r:embed="rId4"/>
            <a:stretch>
              <a:fillRect l="-4054" t="-1803" r="0" b="-1803"/>
            </a:stretch>
          </a:blipFill>
        </p:spPr>
      </p:sp>
      <p:sp>
        <p:nvSpPr>
          <p:cNvPr name="Freeform 7" id="7"/>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8" id="8"/>
          <p:cNvSpPr txBox="true"/>
          <p:nvPr/>
        </p:nvSpPr>
        <p:spPr>
          <a:xfrm rot="0">
            <a:off x="1028700" y="2197887"/>
            <a:ext cx="16825229" cy="5891226"/>
          </a:xfrm>
          <a:prstGeom prst="rect">
            <a:avLst/>
          </a:prstGeom>
        </p:spPr>
        <p:txBody>
          <a:bodyPr anchor="t" rtlCol="false" tIns="0" lIns="0" bIns="0" rIns="0">
            <a:spAutoFit/>
          </a:bodyPr>
          <a:lstStyle/>
          <a:p>
            <a:pPr algn="l">
              <a:lnSpc>
                <a:spcPts val="2592"/>
              </a:lnSpc>
            </a:pPr>
          </a:p>
          <a:p>
            <a:pPr algn="l">
              <a:lnSpc>
                <a:spcPts val="2592"/>
              </a:lnSpc>
            </a:pPr>
          </a:p>
          <a:p>
            <a:pPr algn="l">
              <a:lnSpc>
                <a:spcPts val="3674"/>
              </a:lnSpc>
            </a:pPr>
            <a:r>
              <a:rPr lang="en-US" sz="3283" b="true">
                <a:solidFill>
                  <a:srgbClr val="000000"/>
                </a:solidFill>
                <a:latin typeface="Arimo Bold"/>
                <a:ea typeface="Arimo Bold"/>
                <a:cs typeface="Arimo Bold"/>
                <a:sym typeface="Arimo Bold"/>
              </a:rPr>
              <a:t>1.Deploying to a Cloud Server:</a:t>
            </a:r>
            <a:r>
              <a:rPr lang="en-US" sz="3283">
                <a:solidFill>
                  <a:srgbClr val="000000"/>
                </a:solidFill>
                <a:latin typeface="Arimo"/>
                <a:ea typeface="Arimo"/>
                <a:cs typeface="Arimo"/>
                <a:sym typeface="Arimo"/>
              </a:rPr>
              <a:t> Using platforms like AWS EC2, Google Cloud, or Heroku to host  bot. Setting up a continuous deployment pipeline (e.g., GitHub Actions, Docker) to ensure smooth updates.</a:t>
            </a:r>
          </a:p>
          <a:p>
            <a:pPr algn="l">
              <a:lnSpc>
                <a:spcPts val="3674"/>
              </a:lnSpc>
            </a:pPr>
          </a:p>
          <a:p>
            <a:pPr algn="l">
              <a:lnSpc>
                <a:spcPts val="3674"/>
              </a:lnSpc>
            </a:pPr>
            <a:r>
              <a:rPr lang="en-US" sz="3283" b="true">
                <a:solidFill>
                  <a:srgbClr val="000000"/>
                </a:solidFill>
                <a:latin typeface="Arimo Bold"/>
                <a:ea typeface="Arimo Bold"/>
                <a:cs typeface="Arimo Bold"/>
                <a:sym typeface="Arimo Bold"/>
              </a:rPr>
              <a:t> 2.Configure Webhooks: </a:t>
            </a:r>
            <a:r>
              <a:rPr lang="en-US" sz="3283">
                <a:solidFill>
                  <a:srgbClr val="000000"/>
                </a:solidFill>
                <a:latin typeface="Arimo"/>
                <a:ea typeface="Arimo"/>
                <a:cs typeface="Arimo"/>
                <a:sym typeface="Arimo"/>
              </a:rPr>
              <a:t>Set up Telegram webhooks to point to your server's endpoint,     ensuring that your bot receives updates in real-time. Use SSL certificates (e.g., Let's  Encrypt) for secure HTTPS communication.</a:t>
            </a:r>
          </a:p>
          <a:p>
            <a:pPr algn="l">
              <a:lnSpc>
                <a:spcPts val="3674"/>
              </a:lnSpc>
            </a:pPr>
          </a:p>
          <a:p>
            <a:pPr algn="l">
              <a:lnSpc>
                <a:spcPts val="3674"/>
              </a:lnSpc>
            </a:pPr>
            <a:r>
              <a:rPr lang="en-US" sz="3283" b="true">
                <a:solidFill>
                  <a:srgbClr val="000000"/>
                </a:solidFill>
                <a:latin typeface="Arimo Bold"/>
                <a:ea typeface="Arimo Bold"/>
                <a:cs typeface="Arimo Bold"/>
                <a:sym typeface="Arimo Bold"/>
              </a:rPr>
              <a:t>3.Optimize for Scalability:</a:t>
            </a:r>
            <a:r>
              <a:rPr lang="en-US" sz="3283">
                <a:solidFill>
                  <a:srgbClr val="000000"/>
                </a:solidFill>
                <a:latin typeface="Arimo"/>
                <a:ea typeface="Arimo"/>
                <a:cs typeface="Arimo"/>
                <a:sym typeface="Arimo"/>
              </a:rPr>
              <a:t> Implement load balancing  and use horizontal scaling to handle increased traffic. Integrate monitoring tools  to track performance and uptime.</a:t>
            </a:r>
          </a:p>
          <a:p>
            <a:pPr algn="l">
              <a:lnSpc>
                <a:spcPts val="2592"/>
              </a:lnSpc>
            </a:pPr>
          </a:p>
          <a:p>
            <a:pPr algn="l">
              <a:lnSpc>
                <a:spcPts val="2592"/>
              </a:lnSpc>
              <a:spcBef>
                <a:spcPct val="0"/>
              </a:spcBef>
            </a:pPr>
          </a:p>
        </p:txBody>
      </p:sp>
      <p:grpSp>
        <p:nvGrpSpPr>
          <p:cNvPr name="Group 9" id="9"/>
          <p:cNvGrpSpPr/>
          <p:nvPr/>
        </p:nvGrpSpPr>
        <p:grpSpPr>
          <a:xfrm rot="0">
            <a:off x="21610" y="9855903"/>
            <a:ext cx="10368327" cy="776986"/>
            <a:chOff x="0" y="0"/>
            <a:chExt cx="13824437" cy="1035981"/>
          </a:xfrm>
        </p:grpSpPr>
        <p:sp>
          <p:nvSpPr>
            <p:cNvPr name="Freeform 10" id="10"/>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1" id="11"/>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6492" y="48296"/>
            <a:ext cx="2691456" cy="1200023"/>
          </a:xfrm>
          <a:custGeom>
            <a:avLst/>
            <a:gdLst/>
            <a:ahLst/>
            <a:cxnLst/>
            <a:rect r="r" b="b" t="t" l="l"/>
            <a:pathLst>
              <a:path h="1200023" w="2691456">
                <a:moveTo>
                  <a:pt x="0" y="0"/>
                </a:moveTo>
                <a:lnTo>
                  <a:pt x="2691456" y="0"/>
                </a:lnTo>
                <a:lnTo>
                  <a:pt x="2691456" y="1200022"/>
                </a:lnTo>
                <a:lnTo>
                  <a:pt x="0" y="1200022"/>
                </a:lnTo>
                <a:lnTo>
                  <a:pt x="0" y="0"/>
                </a:lnTo>
                <a:close/>
              </a:path>
            </a:pathLst>
          </a:custGeom>
          <a:blipFill>
            <a:blip r:embed="rId4"/>
            <a:stretch>
              <a:fillRect l="-4271" t="-235" r="0" b="-235"/>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grpSp>
        <p:nvGrpSpPr>
          <p:cNvPr name="Group 12" id="12"/>
          <p:cNvGrpSpPr/>
          <p:nvPr/>
        </p:nvGrpSpPr>
        <p:grpSpPr>
          <a:xfrm rot="0">
            <a:off x="1569900" y="3700201"/>
            <a:ext cx="15306718" cy="5246370"/>
            <a:chOff x="0" y="0"/>
            <a:chExt cx="18526649" cy="6350000"/>
          </a:xfrm>
        </p:grpSpPr>
        <p:sp>
          <p:nvSpPr>
            <p:cNvPr name="Freeform 13" id="13"/>
            <p:cNvSpPr/>
            <p:nvPr/>
          </p:nvSpPr>
          <p:spPr>
            <a:xfrm flipH="false" flipV="false" rot="0">
              <a:off x="0" y="0"/>
              <a:ext cx="18526649" cy="6350000"/>
            </a:xfrm>
            <a:custGeom>
              <a:avLst/>
              <a:gdLst/>
              <a:ahLst/>
              <a:cxnLst/>
              <a:rect r="r" b="b" t="t" l="l"/>
              <a:pathLst>
                <a:path h="6350000" w="18526649">
                  <a:moveTo>
                    <a:pt x="14117307" y="0"/>
                  </a:moveTo>
                  <a:lnTo>
                    <a:pt x="4409342" y="0"/>
                  </a:lnTo>
                  <a:cubicBezTo>
                    <a:pt x="1974941" y="0"/>
                    <a:pt x="0" y="676910"/>
                    <a:pt x="0" y="1511300"/>
                  </a:cubicBezTo>
                  <a:lnTo>
                    <a:pt x="0" y="6350000"/>
                  </a:lnTo>
                  <a:lnTo>
                    <a:pt x="14117307" y="6350000"/>
                  </a:lnTo>
                  <a:cubicBezTo>
                    <a:pt x="16551709" y="6350000"/>
                    <a:pt x="18526649" y="5673090"/>
                    <a:pt x="18526649" y="4838700"/>
                  </a:cubicBezTo>
                  <a:lnTo>
                    <a:pt x="18526649" y="0"/>
                  </a:lnTo>
                  <a:lnTo>
                    <a:pt x="14117307" y="0"/>
                  </a:lnTo>
                  <a:close/>
                </a:path>
              </a:pathLst>
            </a:custGeom>
            <a:blipFill>
              <a:blip r:embed="rId6"/>
              <a:stretch>
                <a:fillRect l="0" t="-15767" r="0" b="-15767"/>
              </a:stretch>
            </a:blipFill>
          </p:spPr>
        </p:sp>
      </p:grpSp>
      <p:sp>
        <p:nvSpPr>
          <p:cNvPr name="TextBox 14" id="14"/>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INTRODUCTION</a:t>
            </a:r>
          </a:p>
        </p:txBody>
      </p:sp>
      <p:sp>
        <p:nvSpPr>
          <p:cNvPr name="TextBox 15" id="15"/>
          <p:cNvSpPr txBox="true"/>
          <p:nvPr/>
        </p:nvSpPr>
        <p:spPr>
          <a:xfrm rot="0">
            <a:off x="680136" y="1816659"/>
            <a:ext cx="17086245" cy="1847850"/>
          </a:xfrm>
          <a:prstGeom prst="rect">
            <a:avLst/>
          </a:prstGeom>
        </p:spPr>
        <p:txBody>
          <a:bodyPr anchor="t" rtlCol="false" tIns="0" lIns="0" bIns="0" rIns="0">
            <a:spAutoFit/>
          </a:bodyPr>
          <a:lstStyle/>
          <a:p>
            <a:pPr algn="l">
              <a:lnSpc>
                <a:spcPts val="3629"/>
              </a:lnSpc>
              <a:spcBef>
                <a:spcPct val="0"/>
              </a:spcBef>
            </a:pPr>
            <a:r>
              <a:rPr lang="en-US" sz="3024" spc="22">
                <a:solidFill>
                  <a:srgbClr val="000000"/>
                </a:solidFill>
                <a:latin typeface="Arimo"/>
                <a:ea typeface="Arimo"/>
                <a:cs typeface="Arimo"/>
                <a:sym typeface="Arimo"/>
              </a:rPr>
              <a:t>Mingos, the college dining facility, faces challenges during peak lunch hours with long wait times, overcrowding, and inefficient service. These issues lead to dissatisfaction among students and faculty, impacting schedules and reducing meal accessibility. Implementing a pre-booking system could enhance service efficiency, streamline queues, and improve the overall dining experience.</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96741" y="1215739"/>
            <a:ext cx="132936" cy="134245"/>
            <a:chOff x="0" y="0"/>
            <a:chExt cx="177248" cy="178994"/>
          </a:xfrm>
        </p:grpSpPr>
        <p:sp>
          <p:nvSpPr>
            <p:cNvPr name="Freeform 3" id="3"/>
            <p:cNvSpPr/>
            <p:nvPr/>
          </p:nvSpPr>
          <p:spPr>
            <a:xfrm flipH="false" flipV="false" rot="0">
              <a:off x="0" y="0"/>
              <a:ext cx="177292" cy="178943"/>
            </a:xfrm>
            <a:custGeom>
              <a:avLst/>
              <a:gdLst/>
              <a:ahLst/>
              <a:cxnLst/>
              <a:rect r="r" b="b" t="t" l="l"/>
              <a:pathLst>
                <a:path h="178943" w="177292">
                  <a:moveTo>
                    <a:pt x="0" y="0"/>
                  </a:moveTo>
                  <a:lnTo>
                    <a:pt x="177292" y="0"/>
                  </a:lnTo>
                  <a:lnTo>
                    <a:pt x="177292" y="178943"/>
                  </a:lnTo>
                  <a:lnTo>
                    <a:pt x="0" y="178943"/>
                  </a:lnTo>
                  <a:close/>
                </a:path>
              </a:pathLst>
            </a:custGeom>
            <a:blipFill>
              <a:blip r:embed="rId3"/>
              <a:stretch>
                <a:fillRect l="-492" t="0" r="-467" b="-28"/>
              </a:stretch>
            </a:blipFill>
          </p:spPr>
        </p:sp>
      </p:grpSp>
      <p:sp>
        <p:nvSpPr>
          <p:cNvPr name="TextBox 4" id="4"/>
          <p:cNvSpPr txBox="true"/>
          <p:nvPr/>
        </p:nvSpPr>
        <p:spPr>
          <a:xfrm rot="0">
            <a:off x="2281189" y="678355"/>
            <a:ext cx="3465495" cy="1629683"/>
          </a:xfrm>
          <a:prstGeom prst="rect">
            <a:avLst/>
          </a:prstGeom>
        </p:spPr>
        <p:txBody>
          <a:bodyPr anchor="t" rtlCol="false" tIns="0" lIns="0" bIns="0" rIns="0">
            <a:spAutoFit/>
          </a:bodyPr>
          <a:lstStyle/>
          <a:p>
            <a:pPr algn="l">
              <a:lnSpc>
                <a:spcPts val="4274"/>
              </a:lnSpc>
            </a:pPr>
            <a:r>
              <a:rPr lang="en-US" b="true" sz="3819" spc="0">
                <a:solidFill>
                  <a:srgbClr val="FFFFFF"/>
                </a:solidFill>
                <a:latin typeface="Arimo Bold"/>
                <a:ea typeface="Arimo Bold"/>
                <a:cs typeface="Arimo Bold"/>
                <a:sym typeface="Arimo Bold"/>
              </a:rPr>
              <a:t>RV College of </a:t>
            </a:r>
          </a:p>
          <a:p>
            <a:pPr algn="l">
              <a:lnSpc>
                <a:spcPts val="4274"/>
              </a:lnSpc>
            </a:pPr>
            <a:r>
              <a:rPr lang="en-US" b="true" sz="3819" spc="0">
                <a:solidFill>
                  <a:srgbClr val="FFFFFF"/>
                </a:solidFill>
                <a:latin typeface="Arimo Bold"/>
                <a:ea typeface="Arimo Bold"/>
                <a:cs typeface="Arimo Bold"/>
                <a:sym typeface="Arimo Bold"/>
              </a:rPr>
              <a:t>Engineering</a:t>
            </a:r>
          </a:p>
        </p:txBody>
      </p:sp>
      <p:sp>
        <p:nvSpPr>
          <p:cNvPr name="TextBox 5" id="5"/>
          <p:cNvSpPr txBox="true"/>
          <p:nvPr/>
        </p:nvSpPr>
        <p:spPr>
          <a:xfrm rot="0">
            <a:off x="4364212" y="831059"/>
            <a:ext cx="9559576" cy="1476979"/>
          </a:xfrm>
          <a:prstGeom prst="rect">
            <a:avLst/>
          </a:prstGeom>
        </p:spPr>
        <p:txBody>
          <a:bodyPr anchor="t" rtlCol="false" tIns="0" lIns="0" bIns="0" rIns="0">
            <a:spAutoFit/>
          </a:bodyPr>
          <a:lstStyle/>
          <a:p>
            <a:pPr algn="ctr">
              <a:lnSpc>
                <a:spcPts val="5873"/>
              </a:lnSpc>
            </a:pPr>
            <a:r>
              <a:rPr lang="en-US" b="true" sz="4894" spc="34">
                <a:solidFill>
                  <a:srgbClr val="C00000"/>
                </a:solidFill>
                <a:latin typeface="TT Phobos Bold"/>
                <a:ea typeface="TT Phobos Bold"/>
                <a:cs typeface="TT Phobos Bold"/>
                <a:sym typeface="TT Phobos Bold"/>
              </a:rPr>
              <a:t>INTEGRATING DATABASE</a:t>
            </a:r>
          </a:p>
          <a:p>
            <a:pPr algn="ctr" marL="0" indent="0" lvl="0">
              <a:lnSpc>
                <a:spcPts val="5873"/>
              </a:lnSpc>
              <a:spcBef>
                <a:spcPct val="0"/>
              </a:spcBef>
            </a:pPr>
            <a:r>
              <a:rPr lang="en-US" b="true" sz="4894" spc="37">
                <a:solidFill>
                  <a:srgbClr val="C00000"/>
                </a:solidFill>
                <a:latin typeface="TT Phobos Bold"/>
                <a:ea typeface="TT Phobos Bold"/>
                <a:cs typeface="TT Phobos Bold"/>
                <a:sym typeface="TT Phobos Bold"/>
              </a:rPr>
              <a:t>MANAGEMENT</a:t>
            </a:r>
          </a:p>
        </p:txBody>
      </p:sp>
      <p:sp>
        <p:nvSpPr>
          <p:cNvPr name="Freeform 6" id="6"/>
          <p:cNvSpPr/>
          <p:nvPr/>
        </p:nvSpPr>
        <p:spPr>
          <a:xfrm flipH="false" flipV="false" rot="0">
            <a:off x="21610" y="73619"/>
            <a:ext cx="3198205" cy="1414815"/>
          </a:xfrm>
          <a:custGeom>
            <a:avLst/>
            <a:gdLst/>
            <a:ahLst/>
            <a:cxnLst/>
            <a:rect r="r" b="b" t="t" l="l"/>
            <a:pathLst>
              <a:path h="1414815" w="3198205">
                <a:moveTo>
                  <a:pt x="0" y="0"/>
                </a:moveTo>
                <a:lnTo>
                  <a:pt x="3198205" y="0"/>
                </a:lnTo>
                <a:lnTo>
                  <a:pt x="3198205" y="1414815"/>
                </a:lnTo>
                <a:lnTo>
                  <a:pt x="0" y="1414815"/>
                </a:lnTo>
                <a:lnTo>
                  <a:pt x="0" y="0"/>
                </a:lnTo>
                <a:close/>
              </a:path>
            </a:pathLst>
          </a:custGeom>
          <a:blipFill>
            <a:blip r:embed="rId4"/>
            <a:stretch>
              <a:fillRect l="-4054" t="-526" r="0" b="-526"/>
            </a:stretch>
          </a:blipFill>
        </p:spPr>
      </p:sp>
      <p:sp>
        <p:nvSpPr>
          <p:cNvPr name="Freeform 7" id="7"/>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8" id="8"/>
          <p:cNvSpPr txBox="true"/>
          <p:nvPr/>
        </p:nvSpPr>
        <p:spPr>
          <a:xfrm rot="0">
            <a:off x="217035" y="2995344"/>
            <a:ext cx="17853929" cy="5896884"/>
          </a:xfrm>
          <a:prstGeom prst="rect">
            <a:avLst/>
          </a:prstGeom>
        </p:spPr>
        <p:txBody>
          <a:bodyPr anchor="t" rtlCol="false" tIns="0" lIns="0" bIns="0" rIns="0">
            <a:spAutoFit/>
          </a:bodyPr>
          <a:lstStyle/>
          <a:p>
            <a:pPr algn="l">
              <a:lnSpc>
                <a:spcPts val="3823"/>
              </a:lnSpc>
            </a:pPr>
            <a:r>
              <a:rPr lang="en-US" sz="3416">
                <a:solidFill>
                  <a:srgbClr val="000000"/>
                </a:solidFill>
                <a:latin typeface="Arimo"/>
                <a:ea typeface="Arimo"/>
                <a:cs typeface="Arimo"/>
                <a:sym typeface="Arimo"/>
              </a:rPr>
              <a:t>Developing a backend system using a database like PostgreSQL or MongoDB, where chefs can update the stock in real-time through a simple interface, and the bot queries this database to check stock availability before confirming orders.</a:t>
            </a:r>
          </a:p>
          <a:p>
            <a:pPr algn="l">
              <a:lnSpc>
                <a:spcPts val="2592"/>
              </a:lnSpc>
            </a:pPr>
          </a:p>
          <a:p>
            <a:pPr algn="l">
              <a:lnSpc>
                <a:spcPts val="3935"/>
              </a:lnSpc>
            </a:pPr>
            <a:r>
              <a:rPr lang="en-US" sz="3516">
                <a:solidFill>
                  <a:srgbClr val="000000"/>
                </a:solidFill>
                <a:latin typeface="Arimo"/>
                <a:ea typeface="Arimo"/>
                <a:cs typeface="Arimo"/>
                <a:sym typeface="Arimo"/>
              </a:rPr>
              <a:t>How it is useful?</a:t>
            </a:r>
          </a:p>
          <a:p>
            <a:pPr algn="l" marL="759284" indent="-379642" lvl="1">
              <a:lnSpc>
                <a:spcPts val="3935"/>
              </a:lnSpc>
              <a:buFont typeface="Arial"/>
              <a:buChar char="•"/>
            </a:pPr>
            <a:r>
              <a:rPr lang="en-US" b="true" sz="3516">
                <a:solidFill>
                  <a:srgbClr val="000000"/>
                </a:solidFill>
                <a:latin typeface="Arimo Bold"/>
                <a:ea typeface="Arimo Bold"/>
                <a:cs typeface="Arimo Bold"/>
                <a:sym typeface="Arimo Bold"/>
              </a:rPr>
              <a:t>Real-Time Updates</a:t>
            </a:r>
            <a:r>
              <a:rPr lang="en-US" sz="3516">
                <a:solidFill>
                  <a:srgbClr val="000000"/>
                </a:solidFill>
                <a:latin typeface="Arimo"/>
                <a:ea typeface="Arimo"/>
                <a:cs typeface="Arimo"/>
                <a:sym typeface="Arimo"/>
              </a:rPr>
              <a:t>: Users can see the availability of items in real-time, reducing the chances of ordering unavailable items.</a:t>
            </a:r>
          </a:p>
          <a:p>
            <a:pPr algn="l" marL="759284" indent="-379642" lvl="1">
              <a:lnSpc>
                <a:spcPts val="3935"/>
              </a:lnSpc>
              <a:buFont typeface="Arial"/>
              <a:buChar char="•"/>
            </a:pPr>
            <a:r>
              <a:rPr lang="en-US" b="true" sz="3516">
                <a:solidFill>
                  <a:srgbClr val="000000"/>
                </a:solidFill>
                <a:latin typeface="Arimo Bold"/>
                <a:ea typeface="Arimo Bold"/>
                <a:cs typeface="Arimo Bold"/>
                <a:sym typeface="Arimo Bold"/>
              </a:rPr>
              <a:t>Inventory Management</a:t>
            </a:r>
            <a:r>
              <a:rPr lang="en-US" sz="3516">
                <a:solidFill>
                  <a:srgbClr val="000000"/>
                </a:solidFill>
                <a:latin typeface="Arimo"/>
                <a:ea typeface="Arimo"/>
                <a:cs typeface="Arimo"/>
                <a:sym typeface="Arimo"/>
              </a:rPr>
              <a:t>: Chefs can easily track and manage inventory, ensuring that stock levels are accurate and up-to-date.</a:t>
            </a:r>
          </a:p>
          <a:p>
            <a:pPr algn="l" marL="759284" indent="-379642" lvl="1">
              <a:lnSpc>
                <a:spcPts val="3935"/>
              </a:lnSpc>
              <a:buFont typeface="Arial"/>
              <a:buChar char="•"/>
            </a:pPr>
            <a:r>
              <a:rPr lang="en-US" b="true" sz="3516">
                <a:solidFill>
                  <a:srgbClr val="000000"/>
                </a:solidFill>
                <a:latin typeface="Arimo Bold"/>
                <a:ea typeface="Arimo Bold"/>
                <a:cs typeface="Arimo Bold"/>
                <a:sym typeface="Arimo Bold"/>
              </a:rPr>
              <a:t>Improved User Experience</a:t>
            </a:r>
            <a:r>
              <a:rPr lang="en-US" sz="3516">
                <a:solidFill>
                  <a:srgbClr val="000000"/>
                </a:solidFill>
                <a:latin typeface="Arimo"/>
                <a:ea typeface="Arimo"/>
                <a:cs typeface="Arimo"/>
                <a:sym typeface="Arimo"/>
              </a:rPr>
              <a:t>: The system minimizes order cancellations due to stock issues, leading to better satisfaction for both users and staff.</a:t>
            </a:r>
          </a:p>
          <a:p>
            <a:pPr algn="l">
              <a:lnSpc>
                <a:spcPts val="2592"/>
              </a:lnSpc>
            </a:pPr>
          </a:p>
          <a:p>
            <a:pPr algn="l">
              <a:lnSpc>
                <a:spcPts val="2592"/>
              </a:lnSpc>
              <a:spcBef>
                <a:spcPct val="0"/>
              </a:spcBef>
            </a:pPr>
          </a:p>
        </p:txBody>
      </p:sp>
      <p:grpSp>
        <p:nvGrpSpPr>
          <p:cNvPr name="Group 9" id="9"/>
          <p:cNvGrpSpPr/>
          <p:nvPr/>
        </p:nvGrpSpPr>
        <p:grpSpPr>
          <a:xfrm rot="0">
            <a:off x="21610" y="9855903"/>
            <a:ext cx="10368327" cy="776986"/>
            <a:chOff x="0" y="0"/>
            <a:chExt cx="13824437" cy="1035981"/>
          </a:xfrm>
        </p:grpSpPr>
        <p:sp>
          <p:nvSpPr>
            <p:cNvPr name="Freeform 10" id="10"/>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1" id="11"/>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96741" y="1215739"/>
            <a:ext cx="132936" cy="134245"/>
            <a:chOff x="0" y="0"/>
            <a:chExt cx="177248" cy="178994"/>
          </a:xfrm>
        </p:grpSpPr>
        <p:sp>
          <p:nvSpPr>
            <p:cNvPr name="Freeform 3" id="3"/>
            <p:cNvSpPr/>
            <p:nvPr/>
          </p:nvSpPr>
          <p:spPr>
            <a:xfrm flipH="false" flipV="false" rot="0">
              <a:off x="0" y="0"/>
              <a:ext cx="177292" cy="178943"/>
            </a:xfrm>
            <a:custGeom>
              <a:avLst/>
              <a:gdLst/>
              <a:ahLst/>
              <a:cxnLst/>
              <a:rect r="r" b="b" t="t" l="l"/>
              <a:pathLst>
                <a:path h="178943" w="177292">
                  <a:moveTo>
                    <a:pt x="0" y="0"/>
                  </a:moveTo>
                  <a:lnTo>
                    <a:pt x="177292" y="0"/>
                  </a:lnTo>
                  <a:lnTo>
                    <a:pt x="177292" y="178943"/>
                  </a:lnTo>
                  <a:lnTo>
                    <a:pt x="0" y="178943"/>
                  </a:lnTo>
                  <a:close/>
                </a:path>
              </a:pathLst>
            </a:custGeom>
            <a:blipFill>
              <a:blip r:embed="rId3"/>
              <a:stretch>
                <a:fillRect l="-492" t="0" r="-467" b="-28"/>
              </a:stretch>
            </a:blipFill>
          </p:spPr>
        </p:sp>
      </p:grpSp>
      <p:sp>
        <p:nvSpPr>
          <p:cNvPr name="TextBox 4" id="4"/>
          <p:cNvSpPr txBox="true"/>
          <p:nvPr/>
        </p:nvSpPr>
        <p:spPr>
          <a:xfrm rot="0">
            <a:off x="2281189" y="678355"/>
            <a:ext cx="3465495" cy="1629683"/>
          </a:xfrm>
          <a:prstGeom prst="rect">
            <a:avLst/>
          </a:prstGeom>
        </p:spPr>
        <p:txBody>
          <a:bodyPr anchor="t" rtlCol="false" tIns="0" lIns="0" bIns="0" rIns="0">
            <a:spAutoFit/>
          </a:bodyPr>
          <a:lstStyle/>
          <a:p>
            <a:pPr algn="l">
              <a:lnSpc>
                <a:spcPts val="4274"/>
              </a:lnSpc>
            </a:pPr>
            <a:r>
              <a:rPr lang="en-US" b="true" sz="3819" spc="0">
                <a:solidFill>
                  <a:srgbClr val="FFFFFF"/>
                </a:solidFill>
                <a:latin typeface="Arimo Bold"/>
                <a:ea typeface="Arimo Bold"/>
                <a:cs typeface="Arimo Bold"/>
                <a:sym typeface="Arimo Bold"/>
              </a:rPr>
              <a:t>RV College of </a:t>
            </a:r>
          </a:p>
          <a:p>
            <a:pPr algn="l">
              <a:lnSpc>
                <a:spcPts val="4274"/>
              </a:lnSpc>
            </a:pPr>
            <a:r>
              <a:rPr lang="en-US" b="true" sz="3819" spc="0">
                <a:solidFill>
                  <a:srgbClr val="FFFFFF"/>
                </a:solidFill>
                <a:latin typeface="Arimo Bold"/>
                <a:ea typeface="Arimo Bold"/>
                <a:cs typeface="Arimo Bold"/>
                <a:sym typeface="Arimo Bold"/>
              </a:rPr>
              <a:t>Engineering</a:t>
            </a:r>
          </a:p>
        </p:txBody>
      </p:sp>
      <p:sp>
        <p:nvSpPr>
          <p:cNvPr name="TextBox 5" id="5"/>
          <p:cNvSpPr txBox="true"/>
          <p:nvPr/>
        </p:nvSpPr>
        <p:spPr>
          <a:xfrm rot="0">
            <a:off x="1651020" y="697883"/>
            <a:ext cx="13888916" cy="838200"/>
          </a:xfrm>
          <a:prstGeom prst="rect">
            <a:avLst/>
          </a:prstGeom>
        </p:spPr>
        <p:txBody>
          <a:bodyPr anchor="t" rtlCol="false" tIns="0" lIns="0" bIns="0" rIns="0">
            <a:spAutoFit/>
          </a:bodyPr>
          <a:lstStyle/>
          <a:p>
            <a:pPr algn="ctr" marL="0" indent="0" lvl="0">
              <a:lnSpc>
                <a:spcPts val="6548"/>
              </a:lnSpc>
              <a:spcBef>
                <a:spcPct val="0"/>
              </a:spcBef>
            </a:pPr>
            <a:r>
              <a:rPr lang="en-US" b="true" sz="5457" spc="42">
                <a:solidFill>
                  <a:srgbClr val="C00000"/>
                </a:solidFill>
                <a:latin typeface="TT Phobos Bold"/>
                <a:ea typeface="TT Phobos Bold"/>
                <a:cs typeface="TT Phobos Bold"/>
                <a:sym typeface="TT Phobos Bold"/>
              </a:rPr>
              <a:t>FUTURE SCOPE</a:t>
            </a:r>
          </a:p>
        </p:txBody>
      </p:sp>
      <p:sp>
        <p:nvSpPr>
          <p:cNvPr name="Freeform 6" id="6"/>
          <p:cNvSpPr/>
          <p:nvPr/>
        </p:nvSpPr>
        <p:spPr>
          <a:xfrm flipH="false" flipV="false" rot="0">
            <a:off x="21610" y="0"/>
            <a:ext cx="3258819" cy="1414815"/>
          </a:xfrm>
          <a:custGeom>
            <a:avLst/>
            <a:gdLst/>
            <a:ahLst/>
            <a:cxnLst/>
            <a:rect r="r" b="b" t="t" l="l"/>
            <a:pathLst>
              <a:path h="1414815" w="3258819">
                <a:moveTo>
                  <a:pt x="0" y="0"/>
                </a:moveTo>
                <a:lnTo>
                  <a:pt x="3258820" y="0"/>
                </a:lnTo>
                <a:lnTo>
                  <a:pt x="3258820" y="1414815"/>
                </a:lnTo>
                <a:lnTo>
                  <a:pt x="0" y="1414815"/>
                </a:lnTo>
                <a:lnTo>
                  <a:pt x="0" y="0"/>
                </a:lnTo>
                <a:close/>
              </a:path>
            </a:pathLst>
          </a:custGeom>
          <a:blipFill>
            <a:blip r:embed="rId4"/>
            <a:stretch>
              <a:fillRect l="-4054" t="-1483" r="0" b="-1483"/>
            </a:stretch>
          </a:blipFill>
        </p:spPr>
      </p:sp>
      <p:sp>
        <p:nvSpPr>
          <p:cNvPr name="Freeform 7" id="7"/>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8" id="8"/>
          <p:cNvSpPr txBox="true"/>
          <p:nvPr/>
        </p:nvSpPr>
        <p:spPr>
          <a:xfrm rot="0">
            <a:off x="204304" y="1820358"/>
            <a:ext cx="17571568" cy="6970618"/>
          </a:xfrm>
          <a:prstGeom prst="rect">
            <a:avLst/>
          </a:prstGeom>
        </p:spPr>
        <p:txBody>
          <a:bodyPr anchor="t" rtlCol="false" tIns="0" lIns="0" bIns="0" rIns="0">
            <a:spAutoFit/>
          </a:bodyPr>
          <a:lstStyle/>
          <a:p>
            <a:pPr algn="l">
              <a:lnSpc>
                <a:spcPts val="3983"/>
              </a:lnSpc>
            </a:pPr>
            <a:r>
              <a:rPr lang="en-US" sz="3560" b="true">
                <a:solidFill>
                  <a:srgbClr val="000000"/>
                </a:solidFill>
                <a:latin typeface="Arimo Bold"/>
                <a:ea typeface="Arimo Bold"/>
                <a:cs typeface="Arimo Bold"/>
                <a:sym typeface="Arimo Bold"/>
              </a:rPr>
              <a:t>UPI integration-</a:t>
            </a:r>
          </a:p>
          <a:p>
            <a:pPr algn="l">
              <a:lnSpc>
                <a:spcPts val="3972"/>
              </a:lnSpc>
            </a:pPr>
            <a:r>
              <a:rPr lang="en-US" sz="3549">
                <a:solidFill>
                  <a:srgbClr val="000000"/>
                </a:solidFill>
                <a:latin typeface="Arimo"/>
                <a:ea typeface="Arimo"/>
                <a:cs typeface="Arimo"/>
                <a:sym typeface="Arimo"/>
              </a:rPr>
              <a:t>The app will integrate UPI payments for cashless transactions.</a:t>
            </a:r>
          </a:p>
          <a:p>
            <a:pPr algn="l" marL="766444" indent="-383222" lvl="1">
              <a:lnSpc>
                <a:spcPts val="3972"/>
              </a:lnSpc>
              <a:buFont typeface="Arial"/>
              <a:buChar char="•"/>
            </a:pPr>
            <a:r>
              <a:rPr lang="en-US" sz="3549">
                <a:solidFill>
                  <a:srgbClr val="000000"/>
                </a:solidFill>
                <a:latin typeface="Arimo"/>
                <a:ea typeface="Arimo"/>
                <a:cs typeface="Arimo"/>
                <a:sym typeface="Arimo"/>
              </a:rPr>
              <a:t>Users can make secure payments directly from their bank accounts.</a:t>
            </a:r>
          </a:p>
          <a:p>
            <a:pPr algn="l" marL="766444" indent="-383222" lvl="1">
              <a:lnSpc>
                <a:spcPts val="3972"/>
              </a:lnSpc>
              <a:buFont typeface="Arial"/>
              <a:buChar char="•"/>
            </a:pPr>
            <a:r>
              <a:rPr lang="en-US" sz="3549">
                <a:solidFill>
                  <a:srgbClr val="000000"/>
                </a:solidFill>
                <a:latin typeface="Arimo"/>
                <a:ea typeface="Arimo"/>
                <a:cs typeface="Arimo"/>
                <a:sym typeface="Arimo"/>
              </a:rPr>
              <a:t>Encrypted payment methods ensure the protection of user information.</a:t>
            </a:r>
          </a:p>
          <a:p>
            <a:pPr algn="l">
              <a:lnSpc>
                <a:spcPts val="3972"/>
              </a:lnSpc>
            </a:pPr>
          </a:p>
          <a:p>
            <a:pPr algn="l">
              <a:lnSpc>
                <a:spcPts val="3972"/>
              </a:lnSpc>
            </a:pPr>
            <a:r>
              <a:rPr lang="en-US" sz="3549" b="true">
                <a:solidFill>
                  <a:srgbClr val="000000"/>
                </a:solidFill>
                <a:latin typeface="Arimo Bold"/>
                <a:ea typeface="Arimo Bold"/>
                <a:cs typeface="Arimo Bold"/>
                <a:sym typeface="Arimo Bold"/>
              </a:rPr>
              <a:t>Repayment-</a:t>
            </a:r>
          </a:p>
          <a:p>
            <a:pPr algn="l">
              <a:lnSpc>
                <a:spcPts val="3972"/>
              </a:lnSpc>
            </a:pPr>
            <a:r>
              <a:rPr lang="en-US" sz="3549">
                <a:solidFill>
                  <a:srgbClr val="000000"/>
                </a:solidFill>
                <a:latin typeface="Arimo"/>
                <a:ea typeface="Arimo"/>
                <a:cs typeface="Arimo"/>
                <a:sym typeface="Arimo"/>
              </a:rPr>
              <a:t>if the chef cancels the order due to reasons like stock unavailable or if the user cancels due to genuine reasons the payment, should we refunded following a automated procedure and following up till user has received the amount </a:t>
            </a:r>
          </a:p>
          <a:p>
            <a:pPr algn="l">
              <a:lnSpc>
                <a:spcPts val="3972"/>
              </a:lnSpc>
            </a:pPr>
          </a:p>
          <a:p>
            <a:pPr algn="l">
              <a:lnSpc>
                <a:spcPts val="3941"/>
              </a:lnSpc>
            </a:pPr>
            <a:r>
              <a:rPr lang="en-US" sz="3522" b="true">
                <a:solidFill>
                  <a:srgbClr val="000000"/>
                </a:solidFill>
                <a:latin typeface="Arimo Bold"/>
                <a:ea typeface="Arimo Bold"/>
                <a:cs typeface="Arimo Bold"/>
                <a:sym typeface="Arimo Bold"/>
              </a:rPr>
              <a:t>Stock notification-</a:t>
            </a:r>
          </a:p>
          <a:p>
            <a:pPr algn="l">
              <a:lnSpc>
                <a:spcPts val="3941"/>
              </a:lnSpc>
              <a:spcBef>
                <a:spcPct val="0"/>
              </a:spcBef>
            </a:pPr>
            <a:r>
              <a:rPr lang="en-US" sz="3522" spc="0">
                <a:solidFill>
                  <a:srgbClr val="000000"/>
                </a:solidFill>
                <a:latin typeface="Arimo"/>
                <a:ea typeface="Arimo"/>
                <a:cs typeface="Arimo"/>
                <a:sym typeface="Arimo"/>
              </a:rPr>
              <a:t>Integrating a database base inventory mechanism will help the staff know about the number of items present and also display in the user interface so that user can know whether the item is available or out of stock before ordering.</a:t>
            </a:r>
          </a:p>
        </p:txBody>
      </p:sp>
      <p:grpSp>
        <p:nvGrpSpPr>
          <p:cNvPr name="Group 9" id="9"/>
          <p:cNvGrpSpPr/>
          <p:nvPr/>
        </p:nvGrpSpPr>
        <p:grpSpPr>
          <a:xfrm rot="0">
            <a:off x="21610" y="9855903"/>
            <a:ext cx="10368327" cy="776986"/>
            <a:chOff x="0" y="0"/>
            <a:chExt cx="13824437" cy="1035981"/>
          </a:xfrm>
        </p:grpSpPr>
        <p:sp>
          <p:nvSpPr>
            <p:cNvPr name="Freeform 10" id="10"/>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1" id="11"/>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96741" y="1215739"/>
            <a:ext cx="132936" cy="134245"/>
            <a:chOff x="0" y="0"/>
            <a:chExt cx="177248" cy="178994"/>
          </a:xfrm>
        </p:grpSpPr>
        <p:sp>
          <p:nvSpPr>
            <p:cNvPr name="Freeform 3" id="3"/>
            <p:cNvSpPr/>
            <p:nvPr/>
          </p:nvSpPr>
          <p:spPr>
            <a:xfrm flipH="false" flipV="false" rot="0">
              <a:off x="0" y="0"/>
              <a:ext cx="177292" cy="178943"/>
            </a:xfrm>
            <a:custGeom>
              <a:avLst/>
              <a:gdLst/>
              <a:ahLst/>
              <a:cxnLst/>
              <a:rect r="r" b="b" t="t" l="l"/>
              <a:pathLst>
                <a:path h="178943" w="177292">
                  <a:moveTo>
                    <a:pt x="0" y="0"/>
                  </a:moveTo>
                  <a:lnTo>
                    <a:pt x="177292" y="0"/>
                  </a:lnTo>
                  <a:lnTo>
                    <a:pt x="177292" y="178943"/>
                  </a:lnTo>
                  <a:lnTo>
                    <a:pt x="0" y="178943"/>
                  </a:lnTo>
                  <a:close/>
                </a:path>
              </a:pathLst>
            </a:custGeom>
            <a:blipFill>
              <a:blip r:embed="rId3"/>
              <a:stretch>
                <a:fillRect l="-492" t="0" r="-467" b="-28"/>
              </a:stretch>
            </a:blipFill>
          </p:spPr>
        </p:sp>
      </p:grpSp>
      <p:sp>
        <p:nvSpPr>
          <p:cNvPr name="TextBox 4" id="4"/>
          <p:cNvSpPr txBox="true"/>
          <p:nvPr/>
        </p:nvSpPr>
        <p:spPr>
          <a:xfrm rot="0">
            <a:off x="2281189" y="678355"/>
            <a:ext cx="3465495" cy="1629683"/>
          </a:xfrm>
          <a:prstGeom prst="rect">
            <a:avLst/>
          </a:prstGeom>
        </p:spPr>
        <p:txBody>
          <a:bodyPr anchor="t" rtlCol="false" tIns="0" lIns="0" bIns="0" rIns="0">
            <a:spAutoFit/>
          </a:bodyPr>
          <a:lstStyle/>
          <a:p>
            <a:pPr algn="l">
              <a:lnSpc>
                <a:spcPts val="4274"/>
              </a:lnSpc>
            </a:pPr>
            <a:r>
              <a:rPr lang="en-US" b="true" sz="3819" spc="0">
                <a:solidFill>
                  <a:srgbClr val="FFFFFF"/>
                </a:solidFill>
                <a:latin typeface="Arimo Bold"/>
                <a:ea typeface="Arimo Bold"/>
                <a:cs typeface="Arimo Bold"/>
                <a:sym typeface="Arimo Bold"/>
              </a:rPr>
              <a:t>RV College of </a:t>
            </a:r>
          </a:p>
          <a:p>
            <a:pPr algn="l">
              <a:lnSpc>
                <a:spcPts val="4274"/>
              </a:lnSpc>
            </a:pPr>
            <a:r>
              <a:rPr lang="en-US" b="true" sz="3819" spc="0">
                <a:solidFill>
                  <a:srgbClr val="FFFFFF"/>
                </a:solidFill>
                <a:latin typeface="Arimo Bold"/>
                <a:ea typeface="Arimo Bold"/>
                <a:cs typeface="Arimo Bold"/>
                <a:sym typeface="Arimo Bold"/>
              </a:rPr>
              <a:t>Engineering</a:t>
            </a:r>
          </a:p>
        </p:txBody>
      </p:sp>
      <p:sp>
        <p:nvSpPr>
          <p:cNvPr name="TextBox 5" id="5"/>
          <p:cNvSpPr txBox="true"/>
          <p:nvPr/>
        </p:nvSpPr>
        <p:spPr>
          <a:xfrm rot="0">
            <a:off x="2026138" y="444662"/>
            <a:ext cx="13888916" cy="838200"/>
          </a:xfrm>
          <a:prstGeom prst="rect">
            <a:avLst/>
          </a:prstGeom>
        </p:spPr>
        <p:txBody>
          <a:bodyPr anchor="t" rtlCol="false" tIns="0" lIns="0" bIns="0" rIns="0">
            <a:spAutoFit/>
          </a:bodyPr>
          <a:lstStyle/>
          <a:p>
            <a:pPr algn="ctr" marL="0" indent="0" lvl="0">
              <a:lnSpc>
                <a:spcPts val="6548"/>
              </a:lnSpc>
              <a:spcBef>
                <a:spcPct val="0"/>
              </a:spcBef>
            </a:pPr>
            <a:r>
              <a:rPr lang="en-US" b="true" sz="5457" spc="42">
                <a:solidFill>
                  <a:srgbClr val="C00000"/>
                </a:solidFill>
                <a:latin typeface="TT Phobos Bold"/>
                <a:ea typeface="TT Phobos Bold"/>
                <a:cs typeface="TT Phobos Bold"/>
                <a:sym typeface="TT Phobos Bold"/>
              </a:rPr>
              <a:t>Testing Phase</a:t>
            </a:r>
          </a:p>
        </p:txBody>
      </p:sp>
      <p:sp>
        <p:nvSpPr>
          <p:cNvPr name="Freeform 6" id="6"/>
          <p:cNvSpPr/>
          <p:nvPr/>
        </p:nvSpPr>
        <p:spPr>
          <a:xfrm flipH="false" flipV="false" rot="0">
            <a:off x="21610" y="0"/>
            <a:ext cx="3258819" cy="1414815"/>
          </a:xfrm>
          <a:custGeom>
            <a:avLst/>
            <a:gdLst/>
            <a:ahLst/>
            <a:cxnLst/>
            <a:rect r="r" b="b" t="t" l="l"/>
            <a:pathLst>
              <a:path h="1414815" w="3258819">
                <a:moveTo>
                  <a:pt x="0" y="0"/>
                </a:moveTo>
                <a:lnTo>
                  <a:pt x="3258820" y="0"/>
                </a:lnTo>
                <a:lnTo>
                  <a:pt x="3258820" y="1414815"/>
                </a:lnTo>
                <a:lnTo>
                  <a:pt x="0" y="1414815"/>
                </a:lnTo>
                <a:lnTo>
                  <a:pt x="0" y="0"/>
                </a:lnTo>
                <a:close/>
              </a:path>
            </a:pathLst>
          </a:custGeom>
          <a:blipFill>
            <a:blip r:embed="rId4"/>
            <a:stretch>
              <a:fillRect l="-4054" t="-1483" r="0" b="-1483"/>
            </a:stretch>
          </a:blipFill>
        </p:spPr>
      </p:sp>
      <p:sp>
        <p:nvSpPr>
          <p:cNvPr name="Freeform 7" id="7"/>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4926578" y="2765238"/>
            <a:ext cx="2334719" cy="3112959"/>
          </a:xfrm>
          <a:custGeom>
            <a:avLst/>
            <a:gdLst/>
            <a:ahLst/>
            <a:cxnLst/>
            <a:rect r="r" b="b" t="t" l="l"/>
            <a:pathLst>
              <a:path h="3112959" w="2334719">
                <a:moveTo>
                  <a:pt x="0" y="0"/>
                </a:moveTo>
                <a:lnTo>
                  <a:pt x="2334719" y="0"/>
                </a:lnTo>
                <a:lnTo>
                  <a:pt x="2334719" y="3112959"/>
                </a:lnTo>
                <a:lnTo>
                  <a:pt x="0" y="3112959"/>
                </a:lnTo>
                <a:lnTo>
                  <a:pt x="0" y="0"/>
                </a:lnTo>
                <a:close/>
              </a:path>
            </a:pathLst>
          </a:custGeom>
          <a:blipFill>
            <a:blip r:embed="rId6"/>
            <a:stretch>
              <a:fillRect l="0" t="0" r="0" b="0"/>
            </a:stretch>
          </a:blipFill>
        </p:spPr>
      </p:sp>
      <p:sp>
        <p:nvSpPr>
          <p:cNvPr name="Freeform 12" id="12"/>
          <p:cNvSpPr/>
          <p:nvPr/>
        </p:nvSpPr>
        <p:spPr>
          <a:xfrm flipH="false" flipV="false" rot="0">
            <a:off x="2026138" y="2765238"/>
            <a:ext cx="2334719" cy="3112959"/>
          </a:xfrm>
          <a:custGeom>
            <a:avLst/>
            <a:gdLst/>
            <a:ahLst/>
            <a:cxnLst/>
            <a:rect r="r" b="b" t="t" l="l"/>
            <a:pathLst>
              <a:path h="3112959" w="2334719">
                <a:moveTo>
                  <a:pt x="0" y="0"/>
                </a:moveTo>
                <a:lnTo>
                  <a:pt x="2334719" y="0"/>
                </a:lnTo>
                <a:lnTo>
                  <a:pt x="2334719" y="3112959"/>
                </a:lnTo>
                <a:lnTo>
                  <a:pt x="0" y="3112959"/>
                </a:lnTo>
                <a:lnTo>
                  <a:pt x="0" y="0"/>
                </a:lnTo>
                <a:close/>
              </a:path>
            </a:pathLst>
          </a:custGeom>
          <a:blipFill>
            <a:blip r:embed="rId7"/>
            <a:stretch>
              <a:fillRect l="0" t="0" r="0" b="0"/>
            </a:stretch>
          </a:blipFill>
        </p:spPr>
      </p:sp>
      <p:sp>
        <p:nvSpPr>
          <p:cNvPr name="Freeform 13" id="13"/>
          <p:cNvSpPr/>
          <p:nvPr/>
        </p:nvSpPr>
        <p:spPr>
          <a:xfrm flipH="false" flipV="false" rot="0">
            <a:off x="13795236" y="1479097"/>
            <a:ext cx="3575789" cy="5685241"/>
          </a:xfrm>
          <a:custGeom>
            <a:avLst/>
            <a:gdLst/>
            <a:ahLst/>
            <a:cxnLst/>
            <a:rect r="r" b="b" t="t" l="l"/>
            <a:pathLst>
              <a:path h="5685241" w="3575789">
                <a:moveTo>
                  <a:pt x="0" y="0"/>
                </a:moveTo>
                <a:lnTo>
                  <a:pt x="3575789" y="0"/>
                </a:lnTo>
                <a:lnTo>
                  <a:pt x="3575789" y="5685241"/>
                </a:lnTo>
                <a:lnTo>
                  <a:pt x="0" y="5685241"/>
                </a:lnTo>
                <a:lnTo>
                  <a:pt x="0" y="0"/>
                </a:lnTo>
                <a:close/>
              </a:path>
            </a:pathLst>
          </a:custGeom>
          <a:blipFill>
            <a:blip r:embed="rId8"/>
            <a:stretch>
              <a:fillRect l="0" t="-11815" r="0" b="0"/>
            </a:stretch>
          </a:blipFill>
        </p:spPr>
      </p:sp>
      <p:sp>
        <p:nvSpPr>
          <p:cNvPr name="Freeform 14" id="14"/>
          <p:cNvSpPr/>
          <p:nvPr/>
        </p:nvSpPr>
        <p:spPr>
          <a:xfrm flipH="false" flipV="false" rot="0">
            <a:off x="13825985" y="7164338"/>
            <a:ext cx="3545040" cy="2769262"/>
          </a:xfrm>
          <a:custGeom>
            <a:avLst/>
            <a:gdLst/>
            <a:ahLst/>
            <a:cxnLst/>
            <a:rect r="r" b="b" t="t" l="l"/>
            <a:pathLst>
              <a:path h="2769262" w="3545040">
                <a:moveTo>
                  <a:pt x="0" y="0"/>
                </a:moveTo>
                <a:lnTo>
                  <a:pt x="3545040" y="0"/>
                </a:lnTo>
                <a:lnTo>
                  <a:pt x="3545040" y="2769262"/>
                </a:lnTo>
                <a:lnTo>
                  <a:pt x="0" y="2769262"/>
                </a:lnTo>
                <a:lnTo>
                  <a:pt x="0" y="0"/>
                </a:lnTo>
                <a:close/>
              </a:path>
            </a:pathLst>
          </a:custGeom>
          <a:blipFill>
            <a:blip r:embed="rId9"/>
            <a:stretch>
              <a:fillRect l="-2900" t="0" r="-35972" b="0"/>
            </a:stretch>
          </a:blipFill>
        </p:spPr>
      </p:sp>
      <p:sp>
        <p:nvSpPr>
          <p:cNvPr name="Freeform 15" id="15"/>
          <p:cNvSpPr/>
          <p:nvPr/>
        </p:nvSpPr>
        <p:spPr>
          <a:xfrm flipH="false" flipV="false" rot="0">
            <a:off x="10967345" y="1488434"/>
            <a:ext cx="2858640" cy="4622504"/>
          </a:xfrm>
          <a:custGeom>
            <a:avLst/>
            <a:gdLst/>
            <a:ahLst/>
            <a:cxnLst/>
            <a:rect r="r" b="b" t="t" l="l"/>
            <a:pathLst>
              <a:path h="4622504" w="2858640">
                <a:moveTo>
                  <a:pt x="0" y="0"/>
                </a:moveTo>
                <a:lnTo>
                  <a:pt x="2858640" y="0"/>
                </a:lnTo>
                <a:lnTo>
                  <a:pt x="2858640" y="4622504"/>
                </a:lnTo>
                <a:lnTo>
                  <a:pt x="0" y="4622504"/>
                </a:lnTo>
                <a:lnTo>
                  <a:pt x="0" y="0"/>
                </a:lnTo>
                <a:close/>
              </a:path>
            </a:pathLst>
          </a:custGeom>
          <a:blipFill>
            <a:blip r:embed="rId10"/>
            <a:stretch>
              <a:fillRect l="-3597" t="0" r="0" b="-13896"/>
            </a:stretch>
          </a:blipFill>
        </p:spPr>
      </p:sp>
      <p:sp>
        <p:nvSpPr>
          <p:cNvPr name="Freeform 16" id="16"/>
          <p:cNvSpPr/>
          <p:nvPr/>
        </p:nvSpPr>
        <p:spPr>
          <a:xfrm flipH="false" flipV="false" rot="0">
            <a:off x="10967345" y="6110938"/>
            <a:ext cx="2866996" cy="3822662"/>
          </a:xfrm>
          <a:custGeom>
            <a:avLst/>
            <a:gdLst/>
            <a:ahLst/>
            <a:cxnLst/>
            <a:rect r="r" b="b" t="t" l="l"/>
            <a:pathLst>
              <a:path h="3822662" w="2866996">
                <a:moveTo>
                  <a:pt x="0" y="0"/>
                </a:moveTo>
                <a:lnTo>
                  <a:pt x="2866996" y="0"/>
                </a:lnTo>
                <a:lnTo>
                  <a:pt x="2866996" y="3822662"/>
                </a:lnTo>
                <a:lnTo>
                  <a:pt x="0" y="3822662"/>
                </a:lnTo>
                <a:lnTo>
                  <a:pt x="0" y="0"/>
                </a:lnTo>
                <a:close/>
              </a:path>
            </a:pathLst>
          </a:custGeom>
          <a:blipFill>
            <a:blip r:embed="rId11"/>
            <a:stretch>
              <a:fillRect l="0" t="0" r="0" b="0"/>
            </a:stretch>
          </a:blipFill>
        </p:spPr>
      </p:sp>
      <p:sp>
        <p:nvSpPr>
          <p:cNvPr name="TextBox 17" id="17"/>
          <p:cNvSpPr txBox="true"/>
          <p:nvPr/>
        </p:nvSpPr>
        <p:spPr>
          <a:xfrm rot="0">
            <a:off x="21610" y="1744891"/>
            <a:ext cx="8416466" cy="563147"/>
          </a:xfrm>
          <a:prstGeom prst="rect">
            <a:avLst/>
          </a:prstGeom>
        </p:spPr>
        <p:txBody>
          <a:bodyPr anchor="t" rtlCol="false" tIns="0" lIns="0" bIns="0" rIns="0">
            <a:spAutoFit/>
          </a:bodyPr>
          <a:lstStyle/>
          <a:p>
            <a:pPr algn="ctr">
              <a:lnSpc>
                <a:spcPts val="4274"/>
              </a:lnSpc>
              <a:spcBef>
                <a:spcPct val="0"/>
              </a:spcBef>
            </a:pPr>
            <a:r>
              <a:rPr lang="en-US" b="true" sz="3819" spc="0">
                <a:solidFill>
                  <a:srgbClr val="000000"/>
                </a:solidFill>
                <a:latin typeface="Arimo Bold"/>
                <a:ea typeface="Arimo Bold"/>
                <a:cs typeface="Arimo Bold"/>
                <a:sym typeface="Arimo Bold"/>
              </a:rPr>
              <a:t>User Testing</a:t>
            </a:r>
          </a:p>
        </p:txBody>
      </p:sp>
      <p:sp>
        <p:nvSpPr>
          <p:cNvPr name="TextBox 18" id="18"/>
          <p:cNvSpPr txBox="true"/>
          <p:nvPr/>
        </p:nvSpPr>
        <p:spPr>
          <a:xfrm rot="0">
            <a:off x="782271" y="6259197"/>
            <a:ext cx="8761874" cy="671346"/>
          </a:xfrm>
          <a:prstGeom prst="rect">
            <a:avLst/>
          </a:prstGeom>
        </p:spPr>
        <p:txBody>
          <a:bodyPr anchor="t" rtlCol="false" tIns="0" lIns="0" bIns="0" rIns="0">
            <a:spAutoFit/>
          </a:bodyPr>
          <a:lstStyle/>
          <a:p>
            <a:pPr algn="ctr">
              <a:lnSpc>
                <a:spcPts val="2573"/>
              </a:lnSpc>
              <a:spcBef>
                <a:spcPct val="0"/>
              </a:spcBef>
            </a:pPr>
            <a:r>
              <a:rPr lang="en-US" sz="2300" spc="0">
                <a:solidFill>
                  <a:srgbClr val="000000"/>
                </a:solidFill>
                <a:latin typeface="Arimo"/>
                <a:ea typeface="Arimo"/>
                <a:cs typeface="Arimo"/>
                <a:sym typeface="Arimo"/>
              </a:rPr>
              <a:t>“Rough waiting timing can be showed on each time slot so that we can decide an optimised time slot based on our convenience”</a:t>
            </a:r>
          </a:p>
        </p:txBody>
      </p:sp>
      <p:sp>
        <p:nvSpPr>
          <p:cNvPr name="TextBox 19" id="19"/>
          <p:cNvSpPr txBox="true"/>
          <p:nvPr/>
        </p:nvSpPr>
        <p:spPr>
          <a:xfrm rot="0">
            <a:off x="848739" y="7254392"/>
            <a:ext cx="8937593" cy="347496"/>
          </a:xfrm>
          <a:prstGeom prst="rect">
            <a:avLst/>
          </a:prstGeom>
        </p:spPr>
        <p:txBody>
          <a:bodyPr anchor="t" rtlCol="false" tIns="0" lIns="0" bIns="0" rIns="0">
            <a:spAutoFit/>
          </a:bodyPr>
          <a:lstStyle/>
          <a:p>
            <a:pPr algn="ctr">
              <a:lnSpc>
                <a:spcPts val="2573"/>
              </a:lnSpc>
              <a:spcBef>
                <a:spcPct val="0"/>
              </a:spcBef>
            </a:pPr>
            <a:r>
              <a:rPr lang="en-US" sz="2300" spc="0">
                <a:solidFill>
                  <a:srgbClr val="000000"/>
                </a:solidFill>
                <a:latin typeface="Arimo"/>
                <a:ea typeface="Arimo"/>
                <a:cs typeface="Arimo"/>
                <a:sym typeface="Arimo"/>
              </a:rPr>
              <a:t>“A notification could be provided when the order is ready”</a:t>
            </a:r>
          </a:p>
        </p:txBody>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96741" y="1215739"/>
            <a:ext cx="132936" cy="134245"/>
            <a:chOff x="0" y="0"/>
            <a:chExt cx="177248" cy="178994"/>
          </a:xfrm>
        </p:grpSpPr>
        <p:sp>
          <p:nvSpPr>
            <p:cNvPr name="Freeform 3" id="3"/>
            <p:cNvSpPr/>
            <p:nvPr/>
          </p:nvSpPr>
          <p:spPr>
            <a:xfrm flipH="false" flipV="false" rot="0">
              <a:off x="0" y="0"/>
              <a:ext cx="177292" cy="178943"/>
            </a:xfrm>
            <a:custGeom>
              <a:avLst/>
              <a:gdLst/>
              <a:ahLst/>
              <a:cxnLst/>
              <a:rect r="r" b="b" t="t" l="l"/>
              <a:pathLst>
                <a:path h="178943" w="177292">
                  <a:moveTo>
                    <a:pt x="0" y="0"/>
                  </a:moveTo>
                  <a:lnTo>
                    <a:pt x="177292" y="0"/>
                  </a:lnTo>
                  <a:lnTo>
                    <a:pt x="177292" y="178943"/>
                  </a:lnTo>
                  <a:lnTo>
                    <a:pt x="0" y="178943"/>
                  </a:lnTo>
                  <a:close/>
                </a:path>
              </a:pathLst>
            </a:custGeom>
            <a:blipFill>
              <a:blip r:embed="rId3"/>
              <a:stretch>
                <a:fillRect l="-492" t="0" r="-467" b="-28"/>
              </a:stretch>
            </a:blipFill>
          </p:spPr>
        </p:sp>
      </p:grpSp>
      <p:sp>
        <p:nvSpPr>
          <p:cNvPr name="TextBox 4" id="4"/>
          <p:cNvSpPr txBox="true"/>
          <p:nvPr/>
        </p:nvSpPr>
        <p:spPr>
          <a:xfrm rot="0">
            <a:off x="2281189" y="678355"/>
            <a:ext cx="3465495" cy="1629683"/>
          </a:xfrm>
          <a:prstGeom prst="rect">
            <a:avLst/>
          </a:prstGeom>
        </p:spPr>
        <p:txBody>
          <a:bodyPr anchor="t" rtlCol="false" tIns="0" lIns="0" bIns="0" rIns="0">
            <a:spAutoFit/>
          </a:bodyPr>
          <a:lstStyle/>
          <a:p>
            <a:pPr algn="l">
              <a:lnSpc>
                <a:spcPts val="4274"/>
              </a:lnSpc>
            </a:pPr>
            <a:r>
              <a:rPr lang="en-US" b="true" sz="3819" spc="0">
                <a:solidFill>
                  <a:srgbClr val="FFFFFF"/>
                </a:solidFill>
                <a:latin typeface="Arimo Bold"/>
                <a:ea typeface="Arimo Bold"/>
                <a:cs typeface="Arimo Bold"/>
                <a:sym typeface="Arimo Bold"/>
              </a:rPr>
              <a:t>RV College of </a:t>
            </a:r>
          </a:p>
          <a:p>
            <a:pPr algn="l">
              <a:lnSpc>
                <a:spcPts val="4274"/>
              </a:lnSpc>
            </a:pPr>
            <a:r>
              <a:rPr lang="en-US" b="true" sz="3819" spc="0">
                <a:solidFill>
                  <a:srgbClr val="FFFFFF"/>
                </a:solidFill>
                <a:latin typeface="Arimo Bold"/>
                <a:ea typeface="Arimo Bold"/>
                <a:cs typeface="Arimo Bold"/>
                <a:sym typeface="Arimo Bold"/>
              </a:rPr>
              <a:t>Engineering</a:t>
            </a:r>
          </a:p>
        </p:txBody>
      </p:sp>
      <p:sp>
        <p:nvSpPr>
          <p:cNvPr name="TextBox 5" id="5"/>
          <p:cNvSpPr txBox="true"/>
          <p:nvPr/>
        </p:nvSpPr>
        <p:spPr>
          <a:xfrm rot="0">
            <a:off x="2026138" y="444662"/>
            <a:ext cx="13888916" cy="838200"/>
          </a:xfrm>
          <a:prstGeom prst="rect">
            <a:avLst/>
          </a:prstGeom>
        </p:spPr>
        <p:txBody>
          <a:bodyPr anchor="t" rtlCol="false" tIns="0" lIns="0" bIns="0" rIns="0">
            <a:spAutoFit/>
          </a:bodyPr>
          <a:lstStyle/>
          <a:p>
            <a:pPr algn="ctr" marL="0" indent="0" lvl="0">
              <a:lnSpc>
                <a:spcPts val="6548"/>
              </a:lnSpc>
              <a:spcBef>
                <a:spcPct val="0"/>
              </a:spcBef>
            </a:pPr>
            <a:r>
              <a:rPr lang="en-US" b="true" sz="5457" spc="42">
                <a:solidFill>
                  <a:srgbClr val="C00000"/>
                </a:solidFill>
                <a:latin typeface="TT Phobos Bold"/>
                <a:ea typeface="TT Phobos Bold"/>
                <a:cs typeface="TT Phobos Bold"/>
                <a:sym typeface="TT Phobos Bold"/>
              </a:rPr>
              <a:t>User Reviews</a:t>
            </a:r>
          </a:p>
        </p:txBody>
      </p:sp>
      <p:sp>
        <p:nvSpPr>
          <p:cNvPr name="Freeform 6" id="6"/>
          <p:cNvSpPr/>
          <p:nvPr/>
        </p:nvSpPr>
        <p:spPr>
          <a:xfrm flipH="false" flipV="false" rot="0">
            <a:off x="21610" y="0"/>
            <a:ext cx="3258819" cy="1414815"/>
          </a:xfrm>
          <a:custGeom>
            <a:avLst/>
            <a:gdLst/>
            <a:ahLst/>
            <a:cxnLst/>
            <a:rect r="r" b="b" t="t" l="l"/>
            <a:pathLst>
              <a:path h="1414815" w="3258819">
                <a:moveTo>
                  <a:pt x="0" y="0"/>
                </a:moveTo>
                <a:lnTo>
                  <a:pt x="3258820" y="0"/>
                </a:lnTo>
                <a:lnTo>
                  <a:pt x="3258820" y="1414815"/>
                </a:lnTo>
                <a:lnTo>
                  <a:pt x="0" y="1414815"/>
                </a:lnTo>
                <a:lnTo>
                  <a:pt x="0" y="0"/>
                </a:lnTo>
                <a:close/>
              </a:path>
            </a:pathLst>
          </a:custGeom>
          <a:blipFill>
            <a:blip r:embed="rId4"/>
            <a:stretch>
              <a:fillRect l="-4054" t="-1483" r="0" b="-1483"/>
            </a:stretch>
          </a:blipFill>
        </p:spPr>
      </p:sp>
      <p:sp>
        <p:nvSpPr>
          <p:cNvPr name="Freeform 7" id="7"/>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8" id="8"/>
          <p:cNvSpPr txBox="true"/>
          <p:nvPr/>
        </p:nvSpPr>
        <p:spPr>
          <a:xfrm rot="0">
            <a:off x="358216" y="1691040"/>
            <a:ext cx="17571568" cy="7827355"/>
          </a:xfrm>
          <a:prstGeom prst="rect">
            <a:avLst/>
          </a:prstGeom>
        </p:spPr>
        <p:txBody>
          <a:bodyPr anchor="t" rtlCol="false" tIns="0" lIns="0" bIns="0" rIns="0">
            <a:spAutoFit/>
          </a:bodyPr>
          <a:lstStyle/>
          <a:p>
            <a:pPr algn="l">
              <a:lnSpc>
                <a:spcPts val="4319"/>
              </a:lnSpc>
            </a:pPr>
            <a:r>
              <a:rPr lang="en-US" sz="3860">
                <a:solidFill>
                  <a:srgbClr val="000000"/>
                </a:solidFill>
                <a:latin typeface="Arimo"/>
                <a:ea typeface="Arimo"/>
                <a:cs typeface="Arimo"/>
                <a:sym typeface="Arimo"/>
              </a:rPr>
              <a:t>User have provided their feedback as follows</a:t>
            </a:r>
          </a:p>
          <a:p>
            <a:pPr algn="l">
              <a:lnSpc>
                <a:spcPts val="4319"/>
              </a:lnSpc>
            </a:pPr>
            <a:r>
              <a:rPr lang="en-US" sz="3860" b="true">
                <a:solidFill>
                  <a:srgbClr val="000000"/>
                </a:solidFill>
                <a:latin typeface="Arimo Bold"/>
                <a:ea typeface="Arimo Bold"/>
                <a:cs typeface="Arimo Bold"/>
                <a:sym typeface="Arimo Bold"/>
              </a:rPr>
              <a:t>Multi Language Support -</a:t>
            </a:r>
          </a:p>
          <a:p>
            <a:pPr algn="l">
              <a:lnSpc>
                <a:spcPts val="3972"/>
              </a:lnSpc>
            </a:pPr>
            <a:r>
              <a:rPr lang="en-US" sz="3549">
                <a:solidFill>
                  <a:srgbClr val="000000"/>
                </a:solidFill>
                <a:latin typeface="Arimo"/>
                <a:ea typeface="Arimo"/>
                <a:cs typeface="Arimo"/>
                <a:sym typeface="Arimo"/>
              </a:rPr>
              <a:t>This will remove language barriers and user can choose the preferred language and order seamlessly </a:t>
            </a:r>
          </a:p>
          <a:p>
            <a:pPr algn="l">
              <a:lnSpc>
                <a:spcPts val="3972"/>
              </a:lnSpc>
            </a:pPr>
          </a:p>
          <a:p>
            <a:pPr algn="l">
              <a:lnSpc>
                <a:spcPts val="3972"/>
              </a:lnSpc>
            </a:pPr>
            <a:r>
              <a:rPr lang="en-US" sz="3549" b="true">
                <a:solidFill>
                  <a:srgbClr val="000000"/>
                </a:solidFill>
                <a:latin typeface="Arimo Bold"/>
                <a:ea typeface="Arimo Bold"/>
                <a:cs typeface="Arimo Bold"/>
                <a:sym typeface="Arimo Bold"/>
              </a:rPr>
              <a:t>Menu Customization-</a:t>
            </a:r>
          </a:p>
          <a:p>
            <a:pPr algn="l">
              <a:lnSpc>
                <a:spcPts val="3972"/>
              </a:lnSpc>
            </a:pPr>
            <a:r>
              <a:rPr lang="en-US" sz="3549">
                <a:solidFill>
                  <a:srgbClr val="000000"/>
                </a:solidFill>
                <a:latin typeface="Arimo"/>
                <a:ea typeface="Arimo"/>
                <a:cs typeface="Arimo"/>
                <a:sym typeface="Arimo"/>
              </a:rPr>
              <a:t>this will enable users to select ingredients, cooking preferences ,dietary preferences, spice levels etc.</a:t>
            </a:r>
          </a:p>
          <a:p>
            <a:pPr algn="l">
              <a:lnSpc>
                <a:spcPts val="3972"/>
              </a:lnSpc>
            </a:pPr>
          </a:p>
          <a:p>
            <a:pPr algn="l">
              <a:lnSpc>
                <a:spcPts val="3972"/>
              </a:lnSpc>
            </a:pPr>
            <a:r>
              <a:rPr lang="en-US" sz="3549" b="true">
                <a:solidFill>
                  <a:srgbClr val="000000"/>
                </a:solidFill>
                <a:latin typeface="Arimo Bold"/>
                <a:ea typeface="Arimo Bold"/>
                <a:cs typeface="Arimo Bold"/>
                <a:sym typeface="Arimo Bold"/>
              </a:rPr>
              <a:t>Display History -</a:t>
            </a:r>
          </a:p>
          <a:p>
            <a:pPr algn="l">
              <a:lnSpc>
                <a:spcPts val="3972"/>
              </a:lnSpc>
            </a:pPr>
            <a:r>
              <a:rPr lang="en-US" sz="3549">
                <a:solidFill>
                  <a:srgbClr val="000000"/>
                </a:solidFill>
                <a:latin typeface="Arimo"/>
                <a:ea typeface="Arimo"/>
                <a:cs typeface="Arimo"/>
                <a:sym typeface="Arimo"/>
              </a:rPr>
              <a:t>if the users wants to order the same food he can just select it in the history rather than searching where the item is to place order.</a:t>
            </a:r>
          </a:p>
          <a:p>
            <a:pPr algn="l">
              <a:lnSpc>
                <a:spcPts val="3493"/>
              </a:lnSpc>
            </a:pPr>
          </a:p>
          <a:p>
            <a:pPr algn="l">
              <a:lnSpc>
                <a:spcPts val="3493"/>
              </a:lnSpc>
            </a:pPr>
          </a:p>
          <a:p>
            <a:pPr algn="l">
              <a:lnSpc>
                <a:spcPts val="3493"/>
              </a:lnSpc>
            </a:pPr>
          </a:p>
          <a:p>
            <a:pPr algn="l">
              <a:lnSpc>
                <a:spcPts val="3494"/>
              </a:lnSpc>
              <a:spcBef>
                <a:spcPct val="0"/>
              </a:spcBef>
            </a:pPr>
          </a:p>
        </p:txBody>
      </p:sp>
      <p:grpSp>
        <p:nvGrpSpPr>
          <p:cNvPr name="Group 9" id="9"/>
          <p:cNvGrpSpPr/>
          <p:nvPr/>
        </p:nvGrpSpPr>
        <p:grpSpPr>
          <a:xfrm rot="0">
            <a:off x="21610" y="9855903"/>
            <a:ext cx="10368327" cy="776986"/>
            <a:chOff x="0" y="0"/>
            <a:chExt cx="13824437" cy="1035981"/>
          </a:xfrm>
        </p:grpSpPr>
        <p:sp>
          <p:nvSpPr>
            <p:cNvPr name="Freeform 10" id="10"/>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1" id="11"/>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96741" y="1215739"/>
            <a:ext cx="132936" cy="134245"/>
            <a:chOff x="0" y="0"/>
            <a:chExt cx="177248" cy="178994"/>
          </a:xfrm>
        </p:grpSpPr>
        <p:sp>
          <p:nvSpPr>
            <p:cNvPr name="Freeform 3" id="3"/>
            <p:cNvSpPr/>
            <p:nvPr/>
          </p:nvSpPr>
          <p:spPr>
            <a:xfrm flipH="false" flipV="false" rot="0">
              <a:off x="0" y="0"/>
              <a:ext cx="177292" cy="178943"/>
            </a:xfrm>
            <a:custGeom>
              <a:avLst/>
              <a:gdLst/>
              <a:ahLst/>
              <a:cxnLst/>
              <a:rect r="r" b="b" t="t" l="l"/>
              <a:pathLst>
                <a:path h="178943" w="177292">
                  <a:moveTo>
                    <a:pt x="0" y="0"/>
                  </a:moveTo>
                  <a:lnTo>
                    <a:pt x="177292" y="0"/>
                  </a:lnTo>
                  <a:lnTo>
                    <a:pt x="177292" y="178943"/>
                  </a:lnTo>
                  <a:lnTo>
                    <a:pt x="0" y="178943"/>
                  </a:lnTo>
                  <a:close/>
                </a:path>
              </a:pathLst>
            </a:custGeom>
            <a:blipFill>
              <a:blip r:embed="rId3"/>
              <a:stretch>
                <a:fillRect l="-492" t="0" r="-467" b="-28"/>
              </a:stretch>
            </a:blipFill>
          </p:spPr>
        </p:sp>
      </p:grpSp>
      <p:sp>
        <p:nvSpPr>
          <p:cNvPr name="TextBox 4" id="4"/>
          <p:cNvSpPr txBox="true"/>
          <p:nvPr/>
        </p:nvSpPr>
        <p:spPr>
          <a:xfrm rot="0">
            <a:off x="2281189" y="678355"/>
            <a:ext cx="3465495" cy="1629683"/>
          </a:xfrm>
          <a:prstGeom prst="rect">
            <a:avLst/>
          </a:prstGeom>
        </p:spPr>
        <p:txBody>
          <a:bodyPr anchor="t" rtlCol="false" tIns="0" lIns="0" bIns="0" rIns="0">
            <a:spAutoFit/>
          </a:bodyPr>
          <a:lstStyle/>
          <a:p>
            <a:pPr algn="l">
              <a:lnSpc>
                <a:spcPts val="4274"/>
              </a:lnSpc>
            </a:pPr>
            <a:r>
              <a:rPr lang="en-US" b="true" sz="3819" spc="0">
                <a:solidFill>
                  <a:srgbClr val="FFFFFF"/>
                </a:solidFill>
                <a:latin typeface="Arimo Bold"/>
                <a:ea typeface="Arimo Bold"/>
                <a:cs typeface="Arimo Bold"/>
                <a:sym typeface="Arimo Bold"/>
              </a:rPr>
              <a:t>RV College of </a:t>
            </a:r>
          </a:p>
          <a:p>
            <a:pPr algn="l">
              <a:lnSpc>
                <a:spcPts val="4274"/>
              </a:lnSpc>
            </a:pPr>
            <a:r>
              <a:rPr lang="en-US" b="true" sz="3819" spc="0">
                <a:solidFill>
                  <a:srgbClr val="FFFFFF"/>
                </a:solidFill>
                <a:latin typeface="Arimo Bold"/>
                <a:ea typeface="Arimo Bold"/>
                <a:cs typeface="Arimo Bold"/>
                <a:sym typeface="Arimo Bold"/>
              </a:rPr>
              <a:t>Engineering</a:t>
            </a:r>
          </a:p>
        </p:txBody>
      </p:sp>
      <p:sp>
        <p:nvSpPr>
          <p:cNvPr name="Freeform 5" id="5"/>
          <p:cNvSpPr/>
          <p:nvPr/>
        </p:nvSpPr>
        <p:spPr>
          <a:xfrm flipH="false" flipV="false" rot="0">
            <a:off x="21610" y="0"/>
            <a:ext cx="3258819" cy="1414815"/>
          </a:xfrm>
          <a:custGeom>
            <a:avLst/>
            <a:gdLst/>
            <a:ahLst/>
            <a:cxnLst/>
            <a:rect r="r" b="b" t="t" l="l"/>
            <a:pathLst>
              <a:path h="1414815" w="3258819">
                <a:moveTo>
                  <a:pt x="0" y="0"/>
                </a:moveTo>
                <a:lnTo>
                  <a:pt x="3258820" y="0"/>
                </a:lnTo>
                <a:lnTo>
                  <a:pt x="3258820" y="1414815"/>
                </a:lnTo>
                <a:lnTo>
                  <a:pt x="0" y="1414815"/>
                </a:lnTo>
                <a:lnTo>
                  <a:pt x="0" y="0"/>
                </a:lnTo>
                <a:close/>
              </a:path>
            </a:pathLst>
          </a:custGeom>
          <a:blipFill>
            <a:blip r:embed="rId4"/>
            <a:stretch>
              <a:fillRect l="-4054" t="-1483" r="0" b="-1483"/>
            </a:stretch>
          </a:blipFill>
        </p:spPr>
      </p:sp>
      <p:sp>
        <p:nvSpPr>
          <p:cNvPr name="Freeform 6" id="6"/>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7" id="7"/>
          <p:cNvSpPr txBox="true"/>
          <p:nvPr/>
        </p:nvSpPr>
        <p:spPr>
          <a:xfrm rot="0">
            <a:off x="358216" y="1691040"/>
            <a:ext cx="17571568" cy="8183573"/>
          </a:xfrm>
          <a:prstGeom prst="rect">
            <a:avLst/>
          </a:prstGeom>
        </p:spPr>
        <p:txBody>
          <a:bodyPr anchor="t" rtlCol="false" tIns="0" lIns="0" bIns="0" rIns="0">
            <a:spAutoFit/>
          </a:bodyPr>
          <a:lstStyle/>
          <a:p>
            <a:pPr algn="l">
              <a:lnSpc>
                <a:spcPts val="4319"/>
              </a:lnSpc>
            </a:pPr>
            <a:r>
              <a:rPr lang="en-US" sz="3860" b="true">
                <a:solidFill>
                  <a:srgbClr val="000000"/>
                </a:solidFill>
                <a:latin typeface="Arimo Bold"/>
                <a:ea typeface="Arimo Bold"/>
                <a:cs typeface="Arimo Bold"/>
                <a:sym typeface="Arimo Bold"/>
              </a:rPr>
              <a:t>Positive feedback from users:</a:t>
            </a:r>
          </a:p>
          <a:p>
            <a:pPr algn="l">
              <a:lnSpc>
                <a:spcPts val="4319"/>
              </a:lnSpc>
            </a:pPr>
            <a:r>
              <a:rPr lang="en-US" sz="3860">
                <a:solidFill>
                  <a:srgbClr val="000000"/>
                </a:solidFill>
                <a:latin typeface="Arimo"/>
                <a:ea typeface="Arimo"/>
                <a:cs typeface="Arimo"/>
                <a:sym typeface="Arimo"/>
              </a:rPr>
              <a:t>1.Reduced Wait Times:</a:t>
            </a:r>
          </a:p>
          <a:p>
            <a:pPr algn="l">
              <a:lnSpc>
                <a:spcPts val="4319"/>
              </a:lnSpc>
            </a:pPr>
            <a:r>
              <a:rPr lang="en-US" sz="3860">
                <a:solidFill>
                  <a:srgbClr val="000000"/>
                </a:solidFill>
                <a:latin typeface="Arimo"/>
                <a:ea typeface="Arimo"/>
                <a:cs typeface="Arimo"/>
                <a:sym typeface="Arimo"/>
              </a:rPr>
              <a:t>2.Faster ordering</a:t>
            </a:r>
          </a:p>
          <a:p>
            <a:pPr algn="l">
              <a:lnSpc>
                <a:spcPts val="4319"/>
              </a:lnSpc>
            </a:pPr>
            <a:r>
              <a:rPr lang="en-US" sz="3860">
                <a:solidFill>
                  <a:srgbClr val="000000"/>
                </a:solidFill>
                <a:latin typeface="Arimo"/>
                <a:ea typeface="Arimo"/>
                <a:cs typeface="Arimo"/>
                <a:sym typeface="Arimo"/>
              </a:rPr>
              <a:t>3.Improved Crowd Management:</a:t>
            </a:r>
          </a:p>
          <a:p>
            <a:pPr algn="l">
              <a:lnSpc>
                <a:spcPts val="4319"/>
              </a:lnSpc>
            </a:pPr>
            <a:r>
              <a:rPr lang="en-US" sz="3860">
                <a:solidFill>
                  <a:srgbClr val="000000"/>
                </a:solidFill>
                <a:latin typeface="Arimo"/>
                <a:ea typeface="Arimo"/>
                <a:cs typeface="Arimo"/>
                <a:sym typeface="Arimo"/>
              </a:rPr>
              <a:t>4.Enhanced User Experience:</a:t>
            </a:r>
          </a:p>
          <a:p>
            <a:pPr algn="l">
              <a:lnSpc>
                <a:spcPts val="4319"/>
              </a:lnSpc>
            </a:pPr>
            <a:r>
              <a:rPr lang="en-US" sz="3860">
                <a:solidFill>
                  <a:srgbClr val="000000"/>
                </a:solidFill>
                <a:latin typeface="Arimo"/>
                <a:ea typeface="Arimo"/>
                <a:cs typeface="Arimo"/>
                <a:sym typeface="Arimo"/>
              </a:rPr>
              <a:t>5.Efficient Canteen Operations:</a:t>
            </a:r>
          </a:p>
          <a:p>
            <a:pPr algn="l">
              <a:lnSpc>
                <a:spcPts val="4319"/>
              </a:lnSpc>
            </a:pPr>
          </a:p>
          <a:p>
            <a:pPr algn="l">
              <a:lnSpc>
                <a:spcPts val="4319"/>
              </a:lnSpc>
            </a:pPr>
            <a:r>
              <a:rPr lang="en-US" sz="3860" b="true">
                <a:solidFill>
                  <a:srgbClr val="000000"/>
                </a:solidFill>
                <a:latin typeface="Arimo Bold"/>
                <a:ea typeface="Arimo Bold"/>
                <a:cs typeface="Arimo Bold"/>
                <a:sym typeface="Arimo Bold"/>
              </a:rPr>
              <a:t>Key Considerations from users</a:t>
            </a:r>
          </a:p>
          <a:p>
            <a:pPr algn="l">
              <a:lnSpc>
                <a:spcPts val="4319"/>
              </a:lnSpc>
            </a:pPr>
            <a:r>
              <a:rPr lang="en-US" sz="3860">
                <a:solidFill>
                  <a:srgbClr val="000000"/>
                </a:solidFill>
                <a:latin typeface="Arimo"/>
                <a:ea typeface="Arimo"/>
                <a:cs typeface="Arimo"/>
                <a:sym typeface="Arimo"/>
              </a:rPr>
              <a:t>1.</a:t>
            </a:r>
            <a:r>
              <a:rPr lang="en-US" sz="3860" b="true">
                <a:solidFill>
                  <a:srgbClr val="000000"/>
                </a:solidFill>
                <a:latin typeface="Arimo Bold"/>
                <a:ea typeface="Arimo Bold"/>
                <a:cs typeface="Arimo Bold"/>
                <a:sym typeface="Arimo Bold"/>
              </a:rPr>
              <a:t>Operational Challenges</a:t>
            </a:r>
            <a:r>
              <a:rPr lang="en-US" sz="3860">
                <a:solidFill>
                  <a:srgbClr val="000000"/>
                </a:solidFill>
                <a:latin typeface="Arimo"/>
                <a:ea typeface="Arimo"/>
                <a:cs typeface="Arimo"/>
                <a:sym typeface="Arimo"/>
              </a:rPr>
              <a:t> (Managing Orders):</a:t>
            </a:r>
          </a:p>
          <a:p>
            <a:pPr algn="l">
              <a:lnSpc>
                <a:spcPts val="4319"/>
              </a:lnSpc>
            </a:pPr>
            <a:r>
              <a:rPr lang="en-US" sz="3860">
                <a:solidFill>
                  <a:srgbClr val="000000"/>
                </a:solidFill>
                <a:latin typeface="Arimo"/>
                <a:ea typeface="Arimo"/>
                <a:cs typeface="Arimo"/>
                <a:sym typeface="Arimo"/>
              </a:rPr>
              <a:t>   - Handling both app-based and walk-in orders can lead to confusion or delays if not managed properly. </a:t>
            </a:r>
          </a:p>
          <a:p>
            <a:pPr algn="l">
              <a:lnSpc>
                <a:spcPts val="4319"/>
              </a:lnSpc>
            </a:pPr>
          </a:p>
          <a:p>
            <a:pPr algn="l">
              <a:lnSpc>
                <a:spcPts val="4319"/>
              </a:lnSpc>
            </a:pPr>
            <a:r>
              <a:rPr lang="en-US" sz="3860">
                <a:solidFill>
                  <a:srgbClr val="000000"/>
                </a:solidFill>
                <a:latin typeface="Arimo"/>
                <a:ea typeface="Arimo"/>
                <a:cs typeface="Arimo"/>
                <a:sym typeface="Arimo"/>
              </a:rPr>
              <a:t>2.</a:t>
            </a:r>
            <a:r>
              <a:rPr lang="en-US" sz="3860" b="true">
                <a:solidFill>
                  <a:srgbClr val="000000"/>
                </a:solidFill>
                <a:latin typeface="Arimo Bold"/>
                <a:ea typeface="Arimo Bold"/>
                <a:cs typeface="Arimo Bold"/>
                <a:sym typeface="Arimo Bold"/>
              </a:rPr>
              <a:t>Maintenance and Updates</a:t>
            </a:r>
            <a:r>
              <a:rPr lang="en-US" sz="3860">
                <a:solidFill>
                  <a:srgbClr val="000000"/>
                </a:solidFill>
                <a:latin typeface="Arimo"/>
                <a:ea typeface="Arimo"/>
                <a:cs typeface="Arimo"/>
                <a:sym typeface="Arimo"/>
              </a:rPr>
              <a:t>:</a:t>
            </a:r>
          </a:p>
          <a:p>
            <a:pPr algn="l">
              <a:lnSpc>
                <a:spcPts val="4319"/>
              </a:lnSpc>
              <a:spcBef>
                <a:spcPct val="0"/>
              </a:spcBef>
            </a:pPr>
            <a:r>
              <a:rPr lang="en-US" sz="3860" spc="0">
                <a:solidFill>
                  <a:srgbClr val="000000"/>
                </a:solidFill>
                <a:latin typeface="Arimo"/>
                <a:ea typeface="Arimo"/>
                <a:cs typeface="Arimo"/>
                <a:sym typeface="Arimo"/>
              </a:rPr>
              <a:t>   - Continuous maintenance, bug fixes, and updates are necessary to keep the app running smoothly. </a:t>
            </a:r>
          </a:p>
        </p:txBody>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1610" y="48296"/>
            <a:ext cx="2729110" cy="1200023"/>
          </a:xfrm>
          <a:custGeom>
            <a:avLst/>
            <a:gdLst/>
            <a:ahLst/>
            <a:cxnLst/>
            <a:rect r="r" b="b" t="t" l="l"/>
            <a:pathLst>
              <a:path h="1200023" w="2729110">
                <a:moveTo>
                  <a:pt x="0" y="0"/>
                </a:moveTo>
                <a:lnTo>
                  <a:pt x="2729111" y="0"/>
                </a:lnTo>
                <a:lnTo>
                  <a:pt x="2729111" y="1200022"/>
                </a:lnTo>
                <a:lnTo>
                  <a:pt x="0" y="1200022"/>
                </a:lnTo>
                <a:lnTo>
                  <a:pt x="0" y="0"/>
                </a:lnTo>
                <a:close/>
              </a:path>
            </a:pathLst>
          </a:custGeom>
          <a:blipFill>
            <a:blip r:embed="rId4"/>
            <a:stretch>
              <a:fillRect l="-4271" t="-938" r="0" b="-938"/>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1449523" y="4380656"/>
            <a:ext cx="16337335" cy="1344418"/>
          </a:xfrm>
          <a:prstGeom prst="rect">
            <a:avLst/>
          </a:prstGeom>
        </p:spPr>
        <p:txBody>
          <a:bodyPr anchor="t" rtlCol="false" tIns="0" lIns="0" bIns="0" rIns="0">
            <a:spAutoFit/>
          </a:bodyPr>
          <a:lstStyle/>
          <a:p>
            <a:pPr algn="ctr">
              <a:lnSpc>
                <a:spcPts val="10477"/>
              </a:lnSpc>
            </a:pPr>
            <a:r>
              <a:rPr lang="en-US" sz="8731" spc="68">
                <a:solidFill>
                  <a:srgbClr val="002060"/>
                </a:solidFill>
                <a:latin typeface="TT Phobos"/>
                <a:ea typeface="TT Phobos"/>
                <a:cs typeface="TT Phobos"/>
                <a:sym typeface="TT Phobos"/>
              </a:rPr>
              <a:t>THANK YOU</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0" y="48296"/>
            <a:ext cx="2713066" cy="1200023"/>
          </a:xfrm>
          <a:custGeom>
            <a:avLst/>
            <a:gdLst/>
            <a:ahLst/>
            <a:cxnLst/>
            <a:rect r="r" b="b" t="t" l="l"/>
            <a:pathLst>
              <a:path h="1200023" w="2713066">
                <a:moveTo>
                  <a:pt x="0" y="0"/>
                </a:moveTo>
                <a:lnTo>
                  <a:pt x="2713066" y="0"/>
                </a:lnTo>
                <a:lnTo>
                  <a:pt x="2713066" y="1200022"/>
                </a:lnTo>
                <a:lnTo>
                  <a:pt x="0" y="1200022"/>
                </a:lnTo>
                <a:lnTo>
                  <a:pt x="0" y="0"/>
                </a:lnTo>
                <a:close/>
              </a:path>
            </a:pathLst>
          </a:custGeom>
          <a:blipFill>
            <a:blip r:embed="rId4"/>
            <a:stretch>
              <a:fillRect l="-4271" t="-638" r="0" b="-638"/>
            </a:stretch>
          </a:blipFill>
        </p:spPr>
      </p:sp>
      <p:sp>
        <p:nvSpPr>
          <p:cNvPr name="Freeform 8" id="8"/>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grpSp>
        <p:nvGrpSpPr>
          <p:cNvPr name="Group 9" id="9"/>
          <p:cNvGrpSpPr/>
          <p:nvPr/>
        </p:nvGrpSpPr>
        <p:grpSpPr>
          <a:xfrm rot="0">
            <a:off x="0" y="2744246"/>
            <a:ext cx="8629510" cy="5246370"/>
            <a:chOff x="0" y="0"/>
            <a:chExt cx="10444820" cy="6350000"/>
          </a:xfrm>
        </p:grpSpPr>
        <p:sp>
          <p:nvSpPr>
            <p:cNvPr name="Freeform 10" id="10"/>
            <p:cNvSpPr/>
            <p:nvPr/>
          </p:nvSpPr>
          <p:spPr>
            <a:xfrm flipH="false" flipV="false" rot="0">
              <a:off x="0" y="0"/>
              <a:ext cx="10444820" cy="6350000"/>
            </a:xfrm>
            <a:custGeom>
              <a:avLst/>
              <a:gdLst/>
              <a:ahLst/>
              <a:cxnLst/>
              <a:rect r="r" b="b" t="t" l="l"/>
              <a:pathLst>
                <a:path h="6350000" w="10444820">
                  <a:moveTo>
                    <a:pt x="0" y="6350000"/>
                  </a:moveTo>
                  <a:lnTo>
                    <a:pt x="10444820" y="6350000"/>
                  </a:lnTo>
                  <a:lnTo>
                    <a:pt x="10444820" y="0"/>
                  </a:lnTo>
                  <a:cubicBezTo>
                    <a:pt x="4677190" y="0"/>
                    <a:pt x="0" y="2843530"/>
                    <a:pt x="0" y="6350000"/>
                  </a:cubicBezTo>
                  <a:close/>
                </a:path>
              </a:pathLst>
            </a:custGeom>
            <a:blipFill>
              <a:blip r:embed="rId6"/>
              <a:stretch>
                <a:fillRect l="-17414" t="0" r="-17414" b="0"/>
              </a:stretch>
            </a:blipFill>
          </p:spPr>
        </p:sp>
      </p:grpSp>
      <p:grpSp>
        <p:nvGrpSpPr>
          <p:cNvPr name="Group 11" id="11"/>
          <p:cNvGrpSpPr/>
          <p:nvPr/>
        </p:nvGrpSpPr>
        <p:grpSpPr>
          <a:xfrm rot="0">
            <a:off x="9144000" y="2744246"/>
            <a:ext cx="8861616" cy="5246370"/>
            <a:chOff x="0" y="0"/>
            <a:chExt cx="10725752" cy="6350000"/>
          </a:xfrm>
        </p:grpSpPr>
        <p:sp>
          <p:nvSpPr>
            <p:cNvPr name="Freeform 12" id="12"/>
            <p:cNvSpPr/>
            <p:nvPr/>
          </p:nvSpPr>
          <p:spPr>
            <a:xfrm flipH="false" flipV="false" rot="0">
              <a:off x="0" y="0"/>
              <a:ext cx="10725752" cy="6350000"/>
            </a:xfrm>
            <a:custGeom>
              <a:avLst/>
              <a:gdLst/>
              <a:ahLst/>
              <a:cxnLst/>
              <a:rect r="r" b="b" t="t" l="l"/>
              <a:pathLst>
                <a:path h="6350000" w="10725752">
                  <a:moveTo>
                    <a:pt x="0" y="0"/>
                  </a:moveTo>
                  <a:lnTo>
                    <a:pt x="0" y="6350000"/>
                  </a:lnTo>
                  <a:cubicBezTo>
                    <a:pt x="5922760" y="6350000"/>
                    <a:pt x="10725752" y="3506470"/>
                    <a:pt x="10725752" y="0"/>
                  </a:cubicBezTo>
                  <a:lnTo>
                    <a:pt x="0" y="0"/>
                  </a:lnTo>
                  <a:close/>
                </a:path>
              </a:pathLst>
            </a:custGeom>
            <a:blipFill>
              <a:blip r:embed="rId7"/>
              <a:stretch>
                <a:fillRect l="-15648" t="0" r="-15648" b="0"/>
              </a:stretch>
            </a:blipFill>
          </p:spPr>
        </p:sp>
      </p:grpSp>
      <p:sp>
        <p:nvSpPr>
          <p:cNvPr name="TextBox 13" id="13"/>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MOTIVATION</a:t>
            </a:r>
          </a:p>
        </p:txBody>
      </p:sp>
      <p:sp>
        <p:nvSpPr>
          <p:cNvPr name="TextBox 14" id="14"/>
          <p:cNvSpPr txBox="true"/>
          <p:nvPr/>
        </p:nvSpPr>
        <p:spPr>
          <a:xfrm rot="0">
            <a:off x="217237" y="1736898"/>
            <a:ext cx="4336148" cy="1600200"/>
          </a:xfrm>
          <a:prstGeom prst="rect">
            <a:avLst/>
          </a:prstGeom>
        </p:spPr>
        <p:txBody>
          <a:bodyPr anchor="t" rtlCol="false" tIns="0" lIns="0" bIns="0" rIns="0">
            <a:spAutoFit/>
          </a:bodyPr>
          <a:lstStyle/>
          <a:p>
            <a:pPr algn="l" marL="755651" indent="-377825" lvl="1">
              <a:lnSpc>
                <a:spcPts val="4200"/>
              </a:lnSpc>
              <a:buFont typeface="Arial"/>
              <a:buChar char="•"/>
            </a:pPr>
            <a:r>
              <a:rPr lang="en-US" b="true" sz="3500" spc="24">
                <a:solidFill>
                  <a:srgbClr val="000000"/>
                </a:solidFill>
                <a:latin typeface="Nunito Bold"/>
                <a:ea typeface="Nunito Bold"/>
                <a:cs typeface="Nunito Bold"/>
                <a:sym typeface="Nunito Bold"/>
              </a:rPr>
              <a:t>Long Wait Times</a:t>
            </a:r>
          </a:p>
          <a:p>
            <a:pPr algn="l" marL="755651" indent="-377825" lvl="1">
              <a:lnSpc>
                <a:spcPts val="4200"/>
              </a:lnSpc>
              <a:buFont typeface="Arial"/>
              <a:buChar char="•"/>
            </a:pPr>
            <a:r>
              <a:rPr lang="en-US" b="true" sz="3500" spc="24">
                <a:solidFill>
                  <a:srgbClr val="000000"/>
                </a:solidFill>
                <a:latin typeface="Nunito Bold"/>
                <a:ea typeface="Nunito Bold"/>
                <a:cs typeface="Nunito Bold"/>
                <a:sym typeface="Nunito Bold"/>
              </a:rPr>
              <a:t>Overcrowding</a:t>
            </a:r>
          </a:p>
          <a:p>
            <a:pPr algn="l" marL="755651" indent="-377825" lvl="1">
              <a:lnSpc>
                <a:spcPts val="4200"/>
              </a:lnSpc>
              <a:buFont typeface="Arial"/>
              <a:buChar char="•"/>
            </a:pPr>
            <a:r>
              <a:rPr lang="en-US" b="true" sz="3500" spc="27">
                <a:solidFill>
                  <a:srgbClr val="000000"/>
                </a:solidFill>
                <a:latin typeface="Nunito Bold"/>
                <a:ea typeface="Nunito Bold"/>
                <a:cs typeface="Nunito Bold"/>
                <a:sym typeface="Nunito Bold"/>
              </a:rPr>
              <a:t>Missed Meals</a:t>
            </a:r>
          </a:p>
        </p:txBody>
      </p:sp>
      <p:sp>
        <p:nvSpPr>
          <p:cNvPr name="TextBox 15" id="15"/>
          <p:cNvSpPr txBox="true"/>
          <p:nvPr/>
        </p:nvSpPr>
        <p:spPr>
          <a:xfrm rot="0">
            <a:off x="10634270" y="8255703"/>
            <a:ext cx="7653730" cy="1600200"/>
          </a:xfrm>
          <a:prstGeom prst="rect">
            <a:avLst/>
          </a:prstGeom>
        </p:spPr>
        <p:txBody>
          <a:bodyPr anchor="t" rtlCol="false" tIns="0" lIns="0" bIns="0" rIns="0">
            <a:spAutoFit/>
          </a:bodyPr>
          <a:lstStyle/>
          <a:p>
            <a:pPr algn="l" marL="755651" indent="-377825" lvl="1">
              <a:lnSpc>
                <a:spcPts val="4200"/>
              </a:lnSpc>
              <a:buFont typeface="Arial"/>
              <a:buChar char="•"/>
            </a:pPr>
            <a:r>
              <a:rPr lang="en-US" b="true" sz="3500" spc="24">
                <a:solidFill>
                  <a:srgbClr val="000000"/>
                </a:solidFill>
                <a:latin typeface="Nunito Bold"/>
                <a:ea typeface="Nunito Bold"/>
                <a:cs typeface="Nunito Bold"/>
                <a:sym typeface="Nunito Bold"/>
              </a:rPr>
              <a:t>Inefficient Q</a:t>
            </a:r>
            <a:r>
              <a:rPr lang="en-US" b="true" sz="3500" spc="24">
                <a:solidFill>
                  <a:srgbClr val="000000"/>
                </a:solidFill>
                <a:latin typeface="Nunito Bold"/>
                <a:ea typeface="Nunito Bold"/>
                <a:cs typeface="Nunito Bold"/>
                <a:sym typeface="Nunito Bold"/>
              </a:rPr>
              <a:t>ueue Management</a:t>
            </a:r>
          </a:p>
          <a:p>
            <a:pPr algn="l" marL="755651" indent="-377825" lvl="1">
              <a:lnSpc>
                <a:spcPts val="4200"/>
              </a:lnSpc>
              <a:buFont typeface="Arial"/>
              <a:buChar char="•"/>
            </a:pPr>
            <a:r>
              <a:rPr lang="en-US" b="true" sz="3500" spc="24">
                <a:solidFill>
                  <a:srgbClr val="000000"/>
                </a:solidFill>
                <a:latin typeface="Nunito Bold"/>
                <a:ea typeface="Nunito Bold"/>
                <a:cs typeface="Nunito Bold"/>
                <a:sym typeface="Nunito Bold"/>
              </a:rPr>
              <a:t>Staff Workload Pressure</a:t>
            </a:r>
          </a:p>
          <a:p>
            <a:pPr algn="l" marL="755651" indent="-377825" lvl="1">
              <a:lnSpc>
                <a:spcPts val="4200"/>
              </a:lnSpc>
              <a:buFont typeface="Arial"/>
              <a:buChar char="•"/>
            </a:pPr>
            <a:r>
              <a:rPr lang="en-US" b="true" sz="3500" spc="27">
                <a:solidFill>
                  <a:srgbClr val="000000"/>
                </a:solidFill>
                <a:latin typeface="Nunito Bold"/>
                <a:ea typeface="Nunito Bold"/>
                <a:cs typeface="Nunito Bold"/>
                <a:sym typeface="Nunito Bold"/>
              </a:rPr>
              <a:t>Need for a Streamlined Solution</a:t>
            </a:r>
          </a:p>
        </p:txBody>
      </p:sp>
      <p:grpSp>
        <p:nvGrpSpPr>
          <p:cNvPr name="Group 16" id="16"/>
          <p:cNvGrpSpPr/>
          <p:nvPr/>
        </p:nvGrpSpPr>
        <p:grpSpPr>
          <a:xfrm rot="0">
            <a:off x="0" y="9855903"/>
            <a:ext cx="10368327" cy="776986"/>
            <a:chOff x="0" y="0"/>
            <a:chExt cx="13824437" cy="1035981"/>
          </a:xfrm>
        </p:grpSpPr>
        <p:sp>
          <p:nvSpPr>
            <p:cNvPr name="Freeform 17" id="17"/>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8" id="18"/>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0" y="48296"/>
            <a:ext cx="2739097" cy="1200023"/>
          </a:xfrm>
          <a:custGeom>
            <a:avLst/>
            <a:gdLst/>
            <a:ahLst/>
            <a:cxnLst/>
            <a:rect r="r" b="b" t="t" l="l"/>
            <a:pathLst>
              <a:path h="1200023" w="2739097">
                <a:moveTo>
                  <a:pt x="0" y="0"/>
                </a:moveTo>
                <a:lnTo>
                  <a:pt x="2739097" y="0"/>
                </a:lnTo>
                <a:lnTo>
                  <a:pt x="2739097" y="1200022"/>
                </a:lnTo>
                <a:lnTo>
                  <a:pt x="0" y="1200022"/>
                </a:lnTo>
                <a:lnTo>
                  <a:pt x="0" y="0"/>
                </a:lnTo>
                <a:close/>
              </a:path>
            </a:pathLst>
          </a:custGeom>
          <a:blipFill>
            <a:blip r:embed="rId4"/>
            <a:stretch>
              <a:fillRect l="-4271" t="-1124" r="0" b="-1124"/>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EMPATHY</a:t>
            </a:r>
          </a:p>
        </p:txBody>
      </p:sp>
      <p:sp>
        <p:nvSpPr>
          <p:cNvPr name="TextBox 13" id="13"/>
          <p:cNvSpPr txBox="true"/>
          <p:nvPr/>
        </p:nvSpPr>
        <p:spPr>
          <a:xfrm rot="0">
            <a:off x="2671061" y="1451510"/>
            <a:ext cx="3092287" cy="736128"/>
          </a:xfrm>
          <a:prstGeom prst="rect">
            <a:avLst/>
          </a:prstGeom>
        </p:spPr>
        <p:txBody>
          <a:bodyPr anchor="t" rtlCol="false" tIns="0" lIns="0" bIns="0" rIns="0">
            <a:spAutoFit/>
          </a:bodyPr>
          <a:lstStyle/>
          <a:p>
            <a:pPr algn="l">
              <a:lnSpc>
                <a:spcPts val="6057"/>
              </a:lnSpc>
              <a:spcBef>
                <a:spcPct val="0"/>
              </a:spcBef>
            </a:pPr>
            <a:r>
              <a:rPr lang="en-US" b="true" sz="4326">
                <a:solidFill>
                  <a:srgbClr val="625959"/>
                </a:solidFill>
                <a:latin typeface="Montserrat Classic Bold"/>
                <a:ea typeface="Montserrat Classic Bold"/>
                <a:cs typeface="Montserrat Classic Bold"/>
                <a:sym typeface="Montserrat Classic Bold"/>
              </a:rPr>
              <a:t>EMPATHY</a:t>
            </a:r>
          </a:p>
        </p:txBody>
      </p:sp>
      <p:sp>
        <p:nvSpPr>
          <p:cNvPr name="TextBox 14" id="14"/>
          <p:cNvSpPr txBox="true"/>
          <p:nvPr/>
        </p:nvSpPr>
        <p:spPr>
          <a:xfrm rot="0">
            <a:off x="-124330" y="1700512"/>
            <a:ext cx="8040896" cy="381000"/>
          </a:xfrm>
          <a:prstGeom prst="rect">
            <a:avLst/>
          </a:prstGeom>
        </p:spPr>
        <p:txBody>
          <a:bodyPr anchor="t" rtlCol="false" tIns="0" lIns="0" bIns="0" rIns="0">
            <a:spAutoFit/>
          </a:bodyPr>
          <a:lstStyle/>
          <a:p>
            <a:pPr algn="ctr">
              <a:lnSpc>
                <a:spcPts val="3055"/>
              </a:lnSpc>
              <a:spcBef>
                <a:spcPct val="0"/>
              </a:spcBef>
            </a:pPr>
            <a:r>
              <a:rPr lang="en-US" b="true" sz="2546" spc="19">
                <a:solidFill>
                  <a:srgbClr val="000000"/>
                </a:solidFill>
                <a:latin typeface="TT Phobos Bold"/>
                <a:ea typeface="TT Phobos Bold"/>
                <a:cs typeface="TT Phobos Bold"/>
                <a:sym typeface="TT Phobos Bold"/>
              </a:rPr>
              <a:t>Tools for                                       Phase:</a:t>
            </a:r>
          </a:p>
        </p:txBody>
      </p:sp>
      <p:sp>
        <p:nvSpPr>
          <p:cNvPr name="TextBox 15" id="15"/>
          <p:cNvSpPr txBox="true"/>
          <p:nvPr/>
        </p:nvSpPr>
        <p:spPr>
          <a:xfrm rot="0">
            <a:off x="1028700" y="2552700"/>
            <a:ext cx="17259300" cy="6543675"/>
          </a:xfrm>
          <a:prstGeom prst="rect">
            <a:avLst/>
          </a:prstGeom>
        </p:spPr>
        <p:txBody>
          <a:bodyPr anchor="t" rtlCol="false" tIns="0" lIns="0" bIns="0" rIns="0">
            <a:spAutoFit/>
          </a:bodyPr>
          <a:lstStyle/>
          <a:p>
            <a:pPr algn="l">
              <a:lnSpc>
                <a:spcPts val="3295"/>
              </a:lnSpc>
            </a:pPr>
            <a:r>
              <a:rPr lang="en-US" sz="2746" spc="19" b="true">
                <a:solidFill>
                  <a:srgbClr val="231F20"/>
                </a:solidFill>
                <a:latin typeface="TT Phobos Bold"/>
                <a:ea typeface="TT Phobos Bold"/>
                <a:cs typeface="TT Phobos Bold"/>
                <a:sym typeface="TT Phobos Bold"/>
              </a:rPr>
              <a:t>Empathy Maps: </a:t>
            </a:r>
          </a:p>
          <a:p>
            <a:pPr algn="l">
              <a:lnSpc>
                <a:spcPts val="3295"/>
              </a:lnSpc>
            </a:pPr>
          </a:p>
          <a:p>
            <a:pPr algn="l">
              <a:lnSpc>
                <a:spcPts val="3295"/>
              </a:lnSpc>
            </a:pPr>
            <a:r>
              <a:rPr lang="en-US" sz="2746" spc="19" b="true">
                <a:solidFill>
                  <a:srgbClr val="231F20"/>
                </a:solidFill>
                <a:latin typeface="TT Phobos Bold"/>
                <a:ea typeface="TT Phobos Bold"/>
                <a:cs typeface="TT Phobos Bold"/>
                <a:sym typeface="TT Phobos Bold"/>
              </a:rPr>
              <a:t>  - Help developers and designers understand user needs, emotions, and behaviors.</a:t>
            </a:r>
          </a:p>
          <a:p>
            <a:pPr algn="l">
              <a:lnSpc>
                <a:spcPts val="3295"/>
              </a:lnSpc>
            </a:pPr>
            <a:r>
              <a:rPr lang="en-US" sz="2746" spc="19" b="true">
                <a:solidFill>
                  <a:srgbClr val="231F20"/>
                </a:solidFill>
                <a:latin typeface="TT Phobos Bold"/>
                <a:ea typeface="TT Phobos Bold"/>
                <a:cs typeface="TT Phobos Bold"/>
                <a:sym typeface="TT Phobos Bold"/>
              </a:rPr>
              <a:t>  - Visualize user perspectives by categorizing what they say, think, feel, and do.</a:t>
            </a:r>
          </a:p>
          <a:p>
            <a:pPr algn="l">
              <a:lnSpc>
                <a:spcPts val="3295"/>
              </a:lnSpc>
            </a:pPr>
            <a:r>
              <a:rPr lang="en-US" sz="2746" spc="19" b="true">
                <a:solidFill>
                  <a:srgbClr val="231F20"/>
                </a:solidFill>
                <a:latin typeface="TT Phobos Bold"/>
                <a:ea typeface="TT Phobos Bold"/>
                <a:cs typeface="TT Phobos Bold"/>
                <a:sym typeface="TT Phobos Bold"/>
              </a:rPr>
              <a:t>  - Identify user pain points, such as long wait times and confusion about procedures.</a:t>
            </a:r>
          </a:p>
          <a:p>
            <a:pPr algn="l">
              <a:lnSpc>
                <a:spcPts val="3295"/>
              </a:lnSpc>
            </a:pPr>
            <a:r>
              <a:rPr lang="en-US" sz="2746" spc="19" b="true">
                <a:solidFill>
                  <a:srgbClr val="231F20"/>
                </a:solidFill>
                <a:latin typeface="TT Phobos Bold"/>
                <a:ea typeface="TT Phobos Bold"/>
                <a:cs typeface="TT Phobos Bold"/>
                <a:sym typeface="TT Phobos Bold"/>
              </a:rPr>
              <a:t>  - Facilitate the design of a user-centric queue management system.</a:t>
            </a:r>
          </a:p>
          <a:p>
            <a:pPr algn="l">
              <a:lnSpc>
                <a:spcPts val="3295"/>
              </a:lnSpc>
            </a:pPr>
          </a:p>
          <a:p>
            <a:pPr algn="l">
              <a:lnSpc>
                <a:spcPts val="3295"/>
              </a:lnSpc>
            </a:pPr>
            <a:r>
              <a:rPr lang="en-US" sz="2746" spc="19" b="true">
                <a:solidFill>
                  <a:srgbClr val="231F20"/>
                </a:solidFill>
                <a:latin typeface="TT Phobos Bold"/>
                <a:ea typeface="TT Phobos Bold"/>
                <a:cs typeface="TT Phobos Bold"/>
                <a:sym typeface="TT Phobos Bold"/>
              </a:rPr>
              <a:t>STP Analysis (Segmentation, Targeting, Positioning):</a:t>
            </a:r>
          </a:p>
          <a:p>
            <a:pPr algn="l">
              <a:lnSpc>
                <a:spcPts val="3295"/>
              </a:lnSpc>
            </a:pPr>
          </a:p>
          <a:p>
            <a:pPr algn="l">
              <a:lnSpc>
                <a:spcPts val="3295"/>
              </a:lnSpc>
            </a:pPr>
            <a:r>
              <a:rPr lang="en-US" sz="2746" spc="19" b="true">
                <a:solidFill>
                  <a:srgbClr val="231F20"/>
                </a:solidFill>
                <a:latin typeface="TT Phobos Bold"/>
                <a:ea typeface="TT Phobos Bold"/>
                <a:cs typeface="TT Phobos Bold"/>
                <a:sym typeface="TT Phobos Bold"/>
              </a:rPr>
              <a:t>  -Segmentation: Identify distinct user groups with unique requirements.</a:t>
            </a:r>
          </a:p>
          <a:p>
            <a:pPr algn="l">
              <a:lnSpc>
                <a:spcPts val="3295"/>
              </a:lnSpc>
            </a:pPr>
            <a:r>
              <a:rPr lang="en-US" sz="2746" spc="19" b="true">
                <a:solidFill>
                  <a:srgbClr val="231F20"/>
                </a:solidFill>
                <a:latin typeface="TT Phobos Bold"/>
                <a:ea typeface="TT Phobos Bold"/>
                <a:cs typeface="TT Phobos Bold"/>
                <a:sym typeface="TT Phobos Bold"/>
              </a:rPr>
              <a:t>  -Targeting: Select the most valuable segments to address, aligning system features with their needs.</a:t>
            </a:r>
          </a:p>
          <a:p>
            <a:pPr algn="l">
              <a:lnSpc>
                <a:spcPts val="3295"/>
              </a:lnSpc>
            </a:pPr>
            <a:r>
              <a:rPr lang="en-US" sz="2746" spc="19" b="true">
                <a:solidFill>
                  <a:srgbClr val="231F20"/>
                </a:solidFill>
                <a:latin typeface="TT Phobos Bold"/>
                <a:ea typeface="TT Phobos Bold"/>
                <a:cs typeface="TT Phobos Bold"/>
                <a:sym typeface="TT Phobos Bold"/>
              </a:rPr>
              <a:t>  -Positioning: Craft a clear message that highlights how the system meets user needs better than competitors.</a:t>
            </a:r>
          </a:p>
          <a:p>
            <a:pPr algn="ctr">
              <a:lnSpc>
                <a:spcPts val="3295"/>
              </a:lnSpc>
            </a:pPr>
          </a:p>
          <a:p>
            <a:pPr algn="ctr">
              <a:lnSpc>
                <a:spcPts val="3295"/>
              </a:lnSpc>
              <a:spcBef>
                <a:spcPct val="0"/>
              </a:spcBef>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0" y="74162"/>
            <a:ext cx="2727473" cy="1200023"/>
          </a:xfrm>
          <a:custGeom>
            <a:avLst/>
            <a:gdLst/>
            <a:ahLst/>
            <a:cxnLst/>
            <a:rect r="r" b="b" t="t" l="l"/>
            <a:pathLst>
              <a:path h="1200023" w="2727473">
                <a:moveTo>
                  <a:pt x="0" y="0"/>
                </a:moveTo>
                <a:lnTo>
                  <a:pt x="2727473" y="0"/>
                </a:lnTo>
                <a:lnTo>
                  <a:pt x="2727473" y="1200023"/>
                </a:lnTo>
                <a:lnTo>
                  <a:pt x="0" y="1200023"/>
                </a:lnTo>
                <a:lnTo>
                  <a:pt x="0" y="0"/>
                </a:lnTo>
                <a:close/>
              </a:path>
            </a:pathLst>
          </a:custGeom>
          <a:blipFill>
            <a:blip r:embed="rId4"/>
            <a:stretch>
              <a:fillRect l="-4271" t="-907" r="0" b="-907"/>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Freeform 12" id="12"/>
          <p:cNvSpPr/>
          <p:nvPr/>
        </p:nvSpPr>
        <p:spPr>
          <a:xfrm flipH="false" flipV="false" rot="0">
            <a:off x="104711" y="3013873"/>
            <a:ext cx="9925208" cy="5735797"/>
          </a:xfrm>
          <a:custGeom>
            <a:avLst/>
            <a:gdLst/>
            <a:ahLst/>
            <a:cxnLst/>
            <a:rect r="r" b="b" t="t" l="l"/>
            <a:pathLst>
              <a:path h="5735797" w="9925208">
                <a:moveTo>
                  <a:pt x="0" y="0"/>
                </a:moveTo>
                <a:lnTo>
                  <a:pt x="9925208" y="0"/>
                </a:lnTo>
                <a:lnTo>
                  <a:pt x="9925208" y="5735797"/>
                </a:lnTo>
                <a:lnTo>
                  <a:pt x="0" y="5735797"/>
                </a:lnTo>
                <a:lnTo>
                  <a:pt x="0" y="0"/>
                </a:lnTo>
                <a:close/>
              </a:path>
            </a:pathLst>
          </a:custGeom>
          <a:blipFill>
            <a:blip r:embed="rId6"/>
            <a:stretch>
              <a:fillRect l="-804" t="0" r="-804" b="0"/>
            </a:stretch>
          </a:blipFill>
        </p:spPr>
      </p:sp>
      <p:sp>
        <p:nvSpPr>
          <p:cNvPr name="TextBox 13" id="13"/>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EMPATHY</a:t>
            </a:r>
          </a:p>
        </p:txBody>
      </p:sp>
      <p:sp>
        <p:nvSpPr>
          <p:cNvPr name="Freeform 14" id="14"/>
          <p:cNvSpPr/>
          <p:nvPr/>
        </p:nvSpPr>
        <p:spPr>
          <a:xfrm flipH="false" flipV="false" rot="0">
            <a:off x="10134694" y="1801585"/>
            <a:ext cx="8051122" cy="7313840"/>
          </a:xfrm>
          <a:custGeom>
            <a:avLst/>
            <a:gdLst/>
            <a:ahLst/>
            <a:cxnLst/>
            <a:rect r="r" b="b" t="t" l="l"/>
            <a:pathLst>
              <a:path h="7313840" w="8051122">
                <a:moveTo>
                  <a:pt x="0" y="0"/>
                </a:moveTo>
                <a:lnTo>
                  <a:pt x="8051122" y="0"/>
                </a:lnTo>
                <a:lnTo>
                  <a:pt x="8051122" y="7313840"/>
                </a:lnTo>
                <a:lnTo>
                  <a:pt x="0" y="7313840"/>
                </a:lnTo>
                <a:lnTo>
                  <a:pt x="0" y="0"/>
                </a:lnTo>
                <a:close/>
              </a:path>
            </a:pathLst>
          </a:custGeom>
          <a:blipFill>
            <a:blip r:embed="rId7"/>
            <a:stretch>
              <a:fillRect l="-26736" t="-25052" r="-25608" b="-24202"/>
            </a:stretch>
          </a:blipFill>
        </p:spPr>
      </p:sp>
      <p:sp>
        <p:nvSpPr>
          <p:cNvPr name="TextBox 15" id="15"/>
          <p:cNvSpPr txBox="true"/>
          <p:nvPr/>
        </p:nvSpPr>
        <p:spPr>
          <a:xfrm rot="0">
            <a:off x="1900183" y="2120964"/>
            <a:ext cx="2992045" cy="692884"/>
          </a:xfrm>
          <a:prstGeom prst="rect">
            <a:avLst/>
          </a:prstGeom>
        </p:spPr>
        <p:txBody>
          <a:bodyPr anchor="t" rtlCol="false" tIns="0" lIns="0" bIns="0" rIns="0">
            <a:spAutoFit/>
          </a:bodyPr>
          <a:lstStyle/>
          <a:p>
            <a:pPr algn="l" marL="0" indent="0" lvl="0">
              <a:lnSpc>
                <a:spcPts val="5799"/>
              </a:lnSpc>
              <a:spcBef>
                <a:spcPct val="0"/>
              </a:spcBef>
            </a:pPr>
            <a:r>
              <a:rPr lang="en-US" b="true" sz="4142" u="none">
                <a:solidFill>
                  <a:srgbClr val="767171"/>
                </a:solidFill>
                <a:latin typeface="Montserrat Medium"/>
                <a:ea typeface="Montserrat Medium"/>
                <a:cs typeface="Montserrat Medium"/>
                <a:sym typeface="Montserrat Medium"/>
              </a:rPr>
              <a:t>ANALYSIS</a:t>
            </a:r>
          </a:p>
        </p:txBody>
      </p:sp>
      <p:sp>
        <p:nvSpPr>
          <p:cNvPr name="TextBox 16" id="16"/>
          <p:cNvSpPr txBox="true"/>
          <p:nvPr/>
        </p:nvSpPr>
        <p:spPr>
          <a:xfrm rot="0">
            <a:off x="1103104" y="1451510"/>
            <a:ext cx="3092287" cy="736128"/>
          </a:xfrm>
          <a:prstGeom prst="rect">
            <a:avLst/>
          </a:prstGeom>
        </p:spPr>
        <p:txBody>
          <a:bodyPr anchor="t" rtlCol="false" tIns="0" lIns="0" bIns="0" rIns="0">
            <a:spAutoFit/>
          </a:bodyPr>
          <a:lstStyle/>
          <a:p>
            <a:pPr algn="l">
              <a:lnSpc>
                <a:spcPts val="6057"/>
              </a:lnSpc>
              <a:spcBef>
                <a:spcPct val="0"/>
              </a:spcBef>
            </a:pPr>
            <a:r>
              <a:rPr lang="en-US" b="true" sz="4326">
                <a:solidFill>
                  <a:srgbClr val="625959"/>
                </a:solidFill>
                <a:latin typeface="Montserrat Classic Bold"/>
                <a:ea typeface="Montserrat Classic Bold"/>
                <a:cs typeface="Montserrat Classic Bold"/>
                <a:sym typeface="Montserrat Classic Bold"/>
              </a:rPr>
              <a:t>EMPATHY</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0" y="48296"/>
            <a:ext cx="2713066" cy="1200023"/>
          </a:xfrm>
          <a:custGeom>
            <a:avLst/>
            <a:gdLst/>
            <a:ahLst/>
            <a:cxnLst/>
            <a:rect r="r" b="b" t="t" l="l"/>
            <a:pathLst>
              <a:path h="1200023" w="2713066">
                <a:moveTo>
                  <a:pt x="0" y="0"/>
                </a:moveTo>
                <a:lnTo>
                  <a:pt x="2713066" y="0"/>
                </a:lnTo>
                <a:lnTo>
                  <a:pt x="2713066" y="1200022"/>
                </a:lnTo>
                <a:lnTo>
                  <a:pt x="0" y="1200022"/>
                </a:lnTo>
                <a:lnTo>
                  <a:pt x="0" y="0"/>
                </a:lnTo>
                <a:close/>
              </a:path>
            </a:pathLst>
          </a:custGeom>
          <a:blipFill>
            <a:blip r:embed="rId4"/>
            <a:stretch>
              <a:fillRect l="-4271" t="-638" r="0" b="-638"/>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TextBox 12" id="12"/>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EMPATHY</a:t>
            </a:r>
          </a:p>
        </p:txBody>
      </p:sp>
      <p:grpSp>
        <p:nvGrpSpPr>
          <p:cNvPr name="Group 13" id="13"/>
          <p:cNvGrpSpPr/>
          <p:nvPr/>
        </p:nvGrpSpPr>
        <p:grpSpPr>
          <a:xfrm rot="0">
            <a:off x="0" y="1449126"/>
            <a:ext cx="17613684" cy="8176037"/>
            <a:chOff x="0" y="0"/>
            <a:chExt cx="23484912" cy="10901383"/>
          </a:xfrm>
        </p:grpSpPr>
        <p:sp>
          <p:nvSpPr>
            <p:cNvPr name="TextBox 14" id="14"/>
            <p:cNvSpPr txBox="true"/>
            <p:nvPr/>
          </p:nvSpPr>
          <p:spPr>
            <a:xfrm rot="0">
              <a:off x="0" y="9525"/>
              <a:ext cx="7037236" cy="979307"/>
            </a:xfrm>
            <a:prstGeom prst="rect">
              <a:avLst/>
            </a:prstGeom>
          </p:spPr>
          <p:txBody>
            <a:bodyPr anchor="t" rtlCol="false" tIns="0" lIns="0" bIns="0" rIns="0">
              <a:spAutoFit/>
            </a:bodyPr>
            <a:lstStyle/>
            <a:p>
              <a:pPr algn="ctr">
                <a:lnSpc>
                  <a:spcPts val="5948"/>
                </a:lnSpc>
                <a:spcBef>
                  <a:spcPct val="0"/>
                </a:spcBef>
              </a:pPr>
              <a:r>
                <a:rPr lang="en-US" b="true" sz="4957" spc="37">
                  <a:solidFill>
                    <a:srgbClr val="C00000"/>
                  </a:solidFill>
                  <a:latin typeface="TT Phobos Bold"/>
                  <a:ea typeface="TT Phobos Bold"/>
                  <a:cs typeface="TT Phobos Bold"/>
                  <a:sym typeface="TT Phobos Bold"/>
                </a:rPr>
                <a:t>STP ANALYSIS</a:t>
              </a:r>
            </a:p>
          </p:txBody>
        </p:sp>
        <p:sp>
          <p:nvSpPr>
            <p:cNvPr name="Freeform 15" id="15"/>
            <p:cNvSpPr/>
            <p:nvPr/>
          </p:nvSpPr>
          <p:spPr>
            <a:xfrm flipH="false" flipV="false" rot="5400000">
              <a:off x="602942" y="1947990"/>
              <a:ext cx="3074633" cy="1537317"/>
            </a:xfrm>
            <a:custGeom>
              <a:avLst/>
              <a:gdLst/>
              <a:ahLst/>
              <a:cxnLst/>
              <a:rect r="r" b="b" t="t" l="l"/>
              <a:pathLst>
                <a:path h="1537317" w="3074633">
                  <a:moveTo>
                    <a:pt x="0" y="0"/>
                  </a:moveTo>
                  <a:lnTo>
                    <a:pt x="3074633" y="0"/>
                  </a:lnTo>
                  <a:lnTo>
                    <a:pt x="3074633" y="1537316"/>
                  </a:lnTo>
                  <a:lnTo>
                    <a:pt x="0" y="15373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585166" y="2157443"/>
              <a:ext cx="3384549" cy="1118410"/>
            </a:xfrm>
            <a:prstGeom prst="rect">
              <a:avLst/>
            </a:prstGeom>
          </p:spPr>
          <p:txBody>
            <a:bodyPr anchor="t" rtlCol="false" tIns="0" lIns="0" bIns="0" rIns="0">
              <a:spAutoFit/>
            </a:bodyPr>
            <a:lstStyle/>
            <a:p>
              <a:pPr algn="ctr">
                <a:lnSpc>
                  <a:spcPts val="6728"/>
                </a:lnSpc>
                <a:spcBef>
                  <a:spcPct val="0"/>
                </a:spcBef>
              </a:pPr>
              <a:r>
                <a:rPr lang="en-US" b="true" sz="5606" spc="42">
                  <a:solidFill>
                    <a:srgbClr val="231F20"/>
                  </a:solidFill>
                  <a:latin typeface="TT Phobos Bold"/>
                  <a:ea typeface="TT Phobos Bold"/>
                  <a:cs typeface="TT Phobos Bold"/>
                  <a:sym typeface="TT Phobos Bold"/>
                </a:rPr>
                <a:t>S</a:t>
              </a:r>
            </a:p>
          </p:txBody>
        </p:sp>
        <p:sp>
          <p:nvSpPr>
            <p:cNvPr name="TextBox 17" id="17"/>
            <p:cNvSpPr txBox="true"/>
            <p:nvPr/>
          </p:nvSpPr>
          <p:spPr>
            <a:xfrm rot="0">
              <a:off x="3180415" y="1417072"/>
              <a:ext cx="3049429" cy="1016000"/>
            </a:xfrm>
            <a:prstGeom prst="rect">
              <a:avLst/>
            </a:prstGeom>
          </p:spPr>
          <p:txBody>
            <a:bodyPr anchor="t" rtlCol="false" tIns="0" lIns="0" bIns="0" rIns="0">
              <a:spAutoFit/>
            </a:bodyPr>
            <a:lstStyle/>
            <a:p>
              <a:pPr algn="ctr">
                <a:lnSpc>
                  <a:spcPts val="3055"/>
                </a:lnSpc>
              </a:pPr>
              <a:r>
                <a:rPr lang="en-US" b="true" sz="2546" spc="17">
                  <a:solidFill>
                    <a:srgbClr val="231F20"/>
                  </a:solidFill>
                  <a:latin typeface="TT Phobos Bold"/>
                  <a:ea typeface="TT Phobos Bold"/>
                  <a:cs typeface="TT Phobos Bold"/>
                  <a:sym typeface="TT Phobos Bold"/>
                </a:rPr>
                <a:t>Segmentation</a:t>
              </a:r>
            </a:p>
            <a:p>
              <a:pPr algn="ctr">
                <a:lnSpc>
                  <a:spcPts val="3055"/>
                </a:lnSpc>
                <a:spcBef>
                  <a:spcPct val="0"/>
                </a:spcBef>
              </a:pPr>
            </a:p>
          </p:txBody>
        </p:sp>
        <p:sp>
          <p:nvSpPr>
            <p:cNvPr name="TextBox 18" id="18"/>
            <p:cNvSpPr txBox="true"/>
            <p:nvPr/>
          </p:nvSpPr>
          <p:spPr>
            <a:xfrm rot="0">
              <a:off x="2715075" y="2433072"/>
              <a:ext cx="13289251" cy="1016000"/>
            </a:xfrm>
            <a:prstGeom prst="rect">
              <a:avLst/>
            </a:prstGeom>
          </p:spPr>
          <p:txBody>
            <a:bodyPr anchor="t" rtlCol="false" tIns="0" lIns="0" bIns="0" rIns="0">
              <a:spAutoFit/>
            </a:bodyPr>
            <a:lstStyle/>
            <a:p>
              <a:pPr algn="l" marL="549824" indent="-274912" lvl="1">
                <a:lnSpc>
                  <a:spcPts val="3055"/>
                </a:lnSpc>
                <a:buFont typeface="Arial"/>
                <a:buChar char="•"/>
              </a:pPr>
              <a:r>
                <a:rPr lang="en-US" b="true" sz="2546" spc="17">
                  <a:solidFill>
                    <a:srgbClr val="231F20"/>
                  </a:solidFill>
                  <a:latin typeface="TT Phobos Bold"/>
                  <a:ea typeface="TT Phobos Bold"/>
                  <a:cs typeface="TT Phobos Bold"/>
                  <a:sym typeface="TT Phobos Bold"/>
                </a:rPr>
                <a:t>Students who wait during lunch break</a:t>
              </a:r>
            </a:p>
            <a:p>
              <a:pPr algn="l" marL="549824" indent="-274912" lvl="1">
                <a:lnSpc>
                  <a:spcPts val="3055"/>
                </a:lnSpc>
                <a:buFont typeface="Arial"/>
                <a:buChar char="•"/>
              </a:pPr>
              <a:r>
                <a:rPr lang="en-US" b="true" sz="2546" spc="19">
                  <a:solidFill>
                    <a:srgbClr val="231F20"/>
                  </a:solidFill>
                  <a:latin typeface="TT Phobos Bold"/>
                  <a:ea typeface="TT Phobos Bold"/>
                  <a:cs typeface="TT Phobos Bold"/>
                  <a:sym typeface="TT Phobos Bold"/>
                </a:rPr>
                <a:t>Faculty members find time to eat during between classes</a:t>
              </a:r>
            </a:p>
          </p:txBody>
        </p:sp>
        <p:sp>
          <p:nvSpPr>
            <p:cNvPr name="Freeform 19" id="19"/>
            <p:cNvSpPr/>
            <p:nvPr/>
          </p:nvSpPr>
          <p:spPr>
            <a:xfrm flipH="false" flipV="false" rot="5400000">
              <a:off x="602942" y="5213123"/>
              <a:ext cx="3074633" cy="1537317"/>
            </a:xfrm>
            <a:custGeom>
              <a:avLst/>
              <a:gdLst/>
              <a:ahLst/>
              <a:cxnLst/>
              <a:rect r="r" b="b" t="t" l="l"/>
              <a:pathLst>
                <a:path h="1537317" w="3074633">
                  <a:moveTo>
                    <a:pt x="0" y="0"/>
                  </a:moveTo>
                  <a:lnTo>
                    <a:pt x="3074633" y="0"/>
                  </a:lnTo>
                  <a:lnTo>
                    <a:pt x="3074633" y="1537316"/>
                  </a:lnTo>
                  <a:lnTo>
                    <a:pt x="0" y="15373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5400000">
              <a:off x="602942" y="8595408"/>
              <a:ext cx="3074633" cy="1537317"/>
            </a:xfrm>
            <a:custGeom>
              <a:avLst/>
              <a:gdLst/>
              <a:ahLst/>
              <a:cxnLst/>
              <a:rect r="r" b="b" t="t" l="l"/>
              <a:pathLst>
                <a:path h="1537317" w="3074633">
                  <a:moveTo>
                    <a:pt x="0" y="0"/>
                  </a:moveTo>
                  <a:lnTo>
                    <a:pt x="3074633" y="0"/>
                  </a:lnTo>
                  <a:lnTo>
                    <a:pt x="3074633" y="1537317"/>
                  </a:lnTo>
                  <a:lnTo>
                    <a:pt x="0" y="15373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585166" y="5498565"/>
              <a:ext cx="3397368" cy="1122647"/>
            </a:xfrm>
            <a:prstGeom prst="rect">
              <a:avLst/>
            </a:prstGeom>
          </p:spPr>
          <p:txBody>
            <a:bodyPr anchor="t" rtlCol="false" tIns="0" lIns="0" bIns="0" rIns="0">
              <a:spAutoFit/>
            </a:bodyPr>
            <a:lstStyle/>
            <a:p>
              <a:pPr algn="ctr">
                <a:lnSpc>
                  <a:spcPts val="6753"/>
                </a:lnSpc>
                <a:spcBef>
                  <a:spcPct val="0"/>
                </a:spcBef>
              </a:pPr>
              <a:r>
                <a:rPr lang="en-US" b="true" sz="5627" spc="42">
                  <a:solidFill>
                    <a:srgbClr val="231F20"/>
                  </a:solidFill>
                  <a:latin typeface="TT Phobos Bold"/>
                  <a:ea typeface="TT Phobos Bold"/>
                  <a:cs typeface="TT Phobos Bold"/>
                  <a:sym typeface="TT Phobos Bold"/>
                </a:rPr>
                <a:t>T</a:t>
              </a:r>
            </a:p>
          </p:txBody>
        </p:sp>
        <p:sp>
          <p:nvSpPr>
            <p:cNvPr name="TextBox 22" id="22"/>
            <p:cNvSpPr txBox="true"/>
            <p:nvPr/>
          </p:nvSpPr>
          <p:spPr>
            <a:xfrm rot="0">
              <a:off x="1852625" y="8763698"/>
              <a:ext cx="862450" cy="1521411"/>
            </a:xfrm>
            <a:prstGeom prst="rect">
              <a:avLst/>
            </a:prstGeom>
          </p:spPr>
          <p:txBody>
            <a:bodyPr anchor="t" rtlCol="false" tIns="0" lIns="0" bIns="0" rIns="0">
              <a:spAutoFit/>
            </a:bodyPr>
            <a:lstStyle/>
            <a:p>
              <a:pPr algn="ctr">
                <a:lnSpc>
                  <a:spcPts val="9152"/>
                </a:lnSpc>
                <a:spcBef>
                  <a:spcPct val="0"/>
                </a:spcBef>
              </a:pPr>
              <a:r>
                <a:rPr lang="en-US" b="true" sz="7627" spc="57">
                  <a:solidFill>
                    <a:srgbClr val="231F20"/>
                  </a:solidFill>
                  <a:latin typeface="TT Phobos Bold"/>
                  <a:ea typeface="TT Phobos Bold"/>
                  <a:cs typeface="TT Phobos Bold"/>
                  <a:sym typeface="TT Phobos Bold"/>
                </a:rPr>
                <a:t>P</a:t>
              </a:r>
            </a:p>
          </p:txBody>
        </p:sp>
        <p:sp>
          <p:nvSpPr>
            <p:cNvPr name="TextBox 23" id="23"/>
            <p:cNvSpPr txBox="true"/>
            <p:nvPr/>
          </p:nvSpPr>
          <p:spPr>
            <a:xfrm rot="0">
              <a:off x="2566892" y="5257776"/>
              <a:ext cx="8748280" cy="1524000"/>
            </a:xfrm>
            <a:prstGeom prst="rect">
              <a:avLst/>
            </a:prstGeom>
          </p:spPr>
          <p:txBody>
            <a:bodyPr anchor="t" rtlCol="false" tIns="0" lIns="0" bIns="0" rIns="0">
              <a:spAutoFit/>
            </a:bodyPr>
            <a:lstStyle/>
            <a:p>
              <a:pPr algn="l">
                <a:lnSpc>
                  <a:spcPts val="3055"/>
                </a:lnSpc>
              </a:pPr>
            </a:p>
            <a:p>
              <a:pPr algn="l" marL="549824" indent="-274912" lvl="1">
                <a:lnSpc>
                  <a:spcPts val="3055"/>
                </a:lnSpc>
                <a:buFont typeface="Arial"/>
                <a:buChar char="•"/>
              </a:pPr>
              <a:r>
                <a:rPr lang="en-US" b="true" sz="2546" spc="17">
                  <a:solidFill>
                    <a:srgbClr val="231F20"/>
                  </a:solidFill>
                  <a:latin typeface="TT Phobos Bold"/>
                  <a:ea typeface="TT Phobos Bold"/>
                  <a:cs typeface="TT Phobos Bold"/>
                  <a:sym typeface="TT Phobos Bold"/>
                </a:rPr>
                <a:t>Primary targets-Students</a:t>
              </a:r>
            </a:p>
            <a:p>
              <a:pPr algn="l" marL="549824" indent="-274912" lvl="1">
                <a:lnSpc>
                  <a:spcPts val="3055"/>
                </a:lnSpc>
                <a:buFont typeface="Arial"/>
                <a:buChar char="•"/>
              </a:pPr>
              <a:r>
                <a:rPr lang="en-US" b="true" sz="2546" spc="19">
                  <a:solidFill>
                    <a:srgbClr val="231F20"/>
                  </a:solidFill>
                  <a:latin typeface="TT Phobos Bold"/>
                  <a:ea typeface="TT Phobos Bold"/>
                  <a:cs typeface="TT Phobos Bold"/>
                  <a:sym typeface="TT Phobos Bold"/>
                </a:rPr>
                <a:t>Secondary targets-Faculty members</a:t>
              </a:r>
            </a:p>
          </p:txBody>
        </p:sp>
        <p:sp>
          <p:nvSpPr>
            <p:cNvPr name="TextBox 24" id="24"/>
            <p:cNvSpPr txBox="true"/>
            <p:nvPr/>
          </p:nvSpPr>
          <p:spPr>
            <a:xfrm rot="0">
              <a:off x="2832717" y="4609565"/>
              <a:ext cx="2735194" cy="508000"/>
            </a:xfrm>
            <a:prstGeom prst="rect">
              <a:avLst/>
            </a:prstGeom>
          </p:spPr>
          <p:txBody>
            <a:bodyPr anchor="t" rtlCol="false" tIns="0" lIns="0" bIns="0" rIns="0">
              <a:spAutoFit/>
            </a:bodyPr>
            <a:lstStyle/>
            <a:p>
              <a:pPr algn="ctr">
                <a:lnSpc>
                  <a:spcPts val="3055"/>
                </a:lnSpc>
                <a:spcBef>
                  <a:spcPct val="0"/>
                </a:spcBef>
              </a:pPr>
              <a:r>
                <a:rPr lang="en-US" b="true" sz="2546" spc="19">
                  <a:solidFill>
                    <a:srgbClr val="231F20"/>
                  </a:solidFill>
                  <a:latin typeface="TT Phobos Bold"/>
                  <a:ea typeface="TT Phobos Bold"/>
                  <a:cs typeface="TT Phobos Bold"/>
                  <a:sym typeface="TT Phobos Bold"/>
                </a:rPr>
                <a:t>Targeting</a:t>
              </a:r>
            </a:p>
          </p:txBody>
        </p:sp>
        <p:sp>
          <p:nvSpPr>
            <p:cNvPr name="TextBox 25" id="25"/>
            <p:cNvSpPr txBox="true"/>
            <p:nvPr/>
          </p:nvSpPr>
          <p:spPr>
            <a:xfrm rot="0">
              <a:off x="3180415" y="7954711"/>
              <a:ext cx="2492375" cy="508000"/>
            </a:xfrm>
            <a:prstGeom prst="rect">
              <a:avLst/>
            </a:prstGeom>
          </p:spPr>
          <p:txBody>
            <a:bodyPr anchor="t" rtlCol="false" tIns="0" lIns="0" bIns="0" rIns="0">
              <a:spAutoFit/>
            </a:bodyPr>
            <a:lstStyle/>
            <a:p>
              <a:pPr algn="ctr">
                <a:lnSpc>
                  <a:spcPts val="3055"/>
                </a:lnSpc>
                <a:spcBef>
                  <a:spcPct val="0"/>
                </a:spcBef>
              </a:pPr>
              <a:r>
                <a:rPr lang="en-US" b="true" sz="2546" spc="19">
                  <a:solidFill>
                    <a:srgbClr val="231F20"/>
                  </a:solidFill>
                  <a:latin typeface="TT Phobos Bold"/>
                  <a:ea typeface="TT Phobos Bold"/>
                  <a:cs typeface="TT Phobos Bold"/>
                  <a:sym typeface="TT Phobos Bold"/>
                </a:rPr>
                <a:t>Positioning</a:t>
              </a:r>
            </a:p>
          </p:txBody>
        </p:sp>
        <p:sp>
          <p:nvSpPr>
            <p:cNvPr name="TextBox 26" id="26"/>
            <p:cNvSpPr txBox="true"/>
            <p:nvPr/>
          </p:nvSpPr>
          <p:spPr>
            <a:xfrm rot="0">
              <a:off x="2566892" y="8843711"/>
              <a:ext cx="20918020" cy="1041400"/>
            </a:xfrm>
            <a:prstGeom prst="rect">
              <a:avLst/>
            </a:prstGeom>
          </p:spPr>
          <p:txBody>
            <a:bodyPr anchor="t" rtlCol="false" tIns="0" lIns="0" bIns="0" rIns="0">
              <a:spAutoFit/>
            </a:bodyPr>
            <a:lstStyle/>
            <a:p>
              <a:pPr algn="ctr" marL="564560" indent="-282280" lvl="1">
                <a:lnSpc>
                  <a:spcPts val="3137"/>
                </a:lnSpc>
                <a:buFont typeface="Arial"/>
                <a:buChar char="•"/>
              </a:pPr>
              <a:r>
                <a:rPr lang="en-US" b="true" sz="2614" spc="19">
                  <a:solidFill>
                    <a:srgbClr val="231F20"/>
                  </a:solidFill>
                  <a:latin typeface="TT Phobos Bold"/>
                  <a:ea typeface="TT Phobos Bold"/>
                  <a:cs typeface="TT Phobos Bold"/>
                  <a:sym typeface="TT Phobos Bold"/>
                </a:rPr>
                <a:t>Positioning the advanced booking as a quick,reliable to streamline the dining experience and to provide hassle free lunch hour</a:t>
              </a:r>
            </a:p>
          </p:txBody>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0" y="48296"/>
            <a:ext cx="2713066" cy="1200023"/>
          </a:xfrm>
          <a:custGeom>
            <a:avLst/>
            <a:gdLst/>
            <a:ahLst/>
            <a:cxnLst/>
            <a:rect r="r" b="b" t="t" l="l"/>
            <a:pathLst>
              <a:path h="1200023" w="2713066">
                <a:moveTo>
                  <a:pt x="0" y="0"/>
                </a:moveTo>
                <a:lnTo>
                  <a:pt x="2713066" y="0"/>
                </a:lnTo>
                <a:lnTo>
                  <a:pt x="2713066" y="1200022"/>
                </a:lnTo>
                <a:lnTo>
                  <a:pt x="0" y="1200022"/>
                </a:lnTo>
                <a:lnTo>
                  <a:pt x="0" y="0"/>
                </a:lnTo>
                <a:close/>
              </a:path>
            </a:pathLst>
          </a:custGeom>
          <a:blipFill>
            <a:blip r:embed="rId4"/>
            <a:stretch>
              <a:fillRect l="-4271" t="-638" r="0" b="-638"/>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Freeform 12" id="12"/>
          <p:cNvSpPr/>
          <p:nvPr/>
        </p:nvSpPr>
        <p:spPr>
          <a:xfrm flipH="false" flipV="false" rot="0">
            <a:off x="385010" y="5636001"/>
            <a:ext cx="8681129" cy="3939336"/>
          </a:xfrm>
          <a:custGeom>
            <a:avLst/>
            <a:gdLst/>
            <a:ahLst/>
            <a:cxnLst/>
            <a:rect r="r" b="b" t="t" l="l"/>
            <a:pathLst>
              <a:path h="3939336" w="8681129">
                <a:moveTo>
                  <a:pt x="0" y="0"/>
                </a:moveTo>
                <a:lnTo>
                  <a:pt x="8681128" y="0"/>
                </a:lnTo>
                <a:lnTo>
                  <a:pt x="8681128" y="3939336"/>
                </a:lnTo>
                <a:lnTo>
                  <a:pt x="0" y="3939336"/>
                </a:lnTo>
                <a:lnTo>
                  <a:pt x="0" y="0"/>
                </a:lnTo>
                <a:close/>
              </a:path>
            </a:pathLst>
          </a:custGeom>
          <a:blipFill>
            <a:blip r:embed="rId6"/>
            <a:stretch>
              <a:fillRect l="-48668" t="-107939" r="-50855" b="-39386"/>
            </a:stretch>
          </a:blipFill>
        </p:spPr>
      </p:sp>
      <p:sp>
        <p:nvSpPr>
          <p:cNvPr name="Freeform 13" id="13"/>
          <p:cNvSpPr/>
          <p:nvPr/>
        </p:nvSpPr>
        <p:spPr>
          <a:xfrm flipH="false" flipV="false" rot="0">
            <a:off x="9066138" y="5636001"/>
            <a:ext cx="8891644" cy="3939336"/>
          </a:xfrm>
          <a:custGeom>
            <a:avLst/>
            <a:gdLst/>
            <a:ahLst/>
            <a:cxnLst/>
            <a:rect r="r" b="b" t="t" l="l"/>
            <a:pathLst>
              <a:path h="3939336" w="8891644">
                <a:moveTo>
                  <a:pt x="0" y="0"/>
                </a:moveTo>
                <a:lnTo>
                  <a:pt x="8891644" y="0"/>
                </a:lnTo>
                <a:lnTo>
                  <a:pt x="8891644" y="3939336"/>
                </a:lnTo>
                <a:lnTo>
                  <a:pt x="0" y="3939336"/>
                </a:lnTo>
                <a:lnTo>
                  <a:pt x="0" y="0"/>
                </a:lnTo>
                <a:close/>
              </a:path>
            </a:pathLst>
          </a:custGeom>
          <a:blipFill>
            <a:blip r:embed="rId7"/>
            <a:stretch>
              <a:fillRect l="-49033" t="-101859" r="-51332" b="-52533"/>
            </a:stretch>
          </a:blipFill>
        </p:spPr>
      </p:sp>
      <p:sp>
        <p:nvSpPr>
          <p:cNvPr name="Freeform 14" id="14"/>
          <p:cNvSpPr/>
          <p:nvPr/>
        </p:nvSpPr>
        <p:spPr>
          <a:xfrm flipH="false" flipV="false" rot="0">
            <a:off x="8888534" y="1644563"/>
            <a:ext cx="9441651" cy="3903514"/>
          </a:xfrm>
          <a:custGeom>
            <a:avLst/>
            <a:gdLst/>
            <a:ahLst/>
            <a:cxnLst/>
            <a:rect r="r" b="b" t="t" l="l"/>
            <a:pathLst>
              <a:path h="3903514" w="9441651">
                <a:moveTo>
                  <a:pt x="0" y="0"/>
                </a:moveTo>
                <a:lnTo>
                  <a:pt x="9441651" y="0"/>
                </a:lnTo>
                <a:lnTo>
                  <a:pt x="9441651" y="3903513"/>
                </a:lnTo>
                <a:lnTo>
                  <a:pt x="0" y="3903513"/>
                </a:lnTo>
                <a:lnTo>
                  <a:pt x="0" y="0"/>
                </a:lnTo>
                <a:close/>
              </a:path>
            </a:pathLst>
          </a:custGeom>
          <a:blipFill>
            <a:blip r:embed="rId8"/>
            <a:stretch>
              <a:fillRect l="-48076" t="-111961" r="-51393" b="-59428"/>
            </a:stretch>
          </a:blipFill>
        </p:spPr>
      </p:sp>
      <p:sp>
        <p:nvSpPr>
          <p:cNvPr name="Freeform 15" id="15"/>
          <p:cNvSpPr/>
          <p:nvPr/>
        </p:nvSpPr>
        <p:spPr>
          <a:xfrm flipH="false" flipV="false" rot="0">
            <a:off x="385010" y="1644563"/>
            <a:ext cx="8758990" cy="3991439"/>
          </a:xfrm>
          <a:custGeom>
            <a:avLst/>
            <a:gdLst/>
            <a:ahLst/>
            <a:cxnLst/>
            <a:rect r="r" b="b" t="t" l="l"/>
            <a:pathLst>
              <a:path h="3991439" w="8758990">
                <a:moveTo>
                  <a:pt x="0" y="0"/>
                </a:moveTo>
                <a:lnTo>
                  <a:pt x="8758990" y="0"/>
                </a:lnTo>
                <a:lnTo>
                  <a:pt x="8758990" y="3991438"/>
                </a:lnTo>
                <a:lnTo>
                  <a:pt x="0" y="3991438"/>
                </a:lnTo>
                <a:lnTo>
                  <a:pt x="0" y="0"/>
                </a:lnTo>
                <a:close/>
              </a:path>
            </a:pathLst>
          </a:custGeom>
          <a:blipFill>
            <a:blip r:embed="rId9"/>
            <a:stretch>
              <a:fillRect l="-49040" t="-105444" r="-51324" b="-41881"/>
            </a:stretch>
          </a:blipFill>
        </p:spPr>
      </p:sp>
      <p:grpSp>
        <p:nvGrpSpPr>
          <p:cNvPr name="Group 16" id="16"/>
          <p:cNvGrpSpPr/>
          <p:nvPr/>
        </p:nvGrpSpPr>
        <p:grpSpPr>
          <a:xfrm rot="0">
            <a:off x="8914700" y="1644563"/>
            <a:ext cx="219775" cy="7930774"/>
            <a:chOff x="0" y="0"/>
            <a:chExt cx="57883" cy="2088764"/>
          </a:xfrm>
        </p:grpSpPr>
        <p:sp>
          <p:nvSpPr>
            <p:cNvPr name="Freeform 17" id="17"/>
            <p:cNvSpPr/>
            <p:nvPr/>
          </p:nvSpPr>
          <p:spPr>
            <a:xfrm flipH="false" flipV="false" rot="0">
              <a:off x="0" y="0"/>
              <a:ext cx="57883" cy="2088764"/>
            </a:xfrm>
            <a:custGeom>
              <a:avLst/>
              <a:gdLst/>
              <a:ahLst/>
              <a:cxnLst/>
              <a:rect r="r" b="b" t="t" l="l"/>
              <a:pathLst>
                <a:path h="2088764" w="57883">
                  <a:moveTo>
                    <a:pt x="0" y="0"/>
                  </a:moveTo>
                  <a:lnTo>
                    <a:pt x="57883" y="0"/>
                  </a:lnTo>
                  <a:lnTo>
                    <a:pt x="57883" y="2088764"/>
                  </a:lnTo>
                  <a:lnTo>
                    <a:pt x="0" y="2088764"/>
                  </a:lnTo>
                  <a:close/>
                </a:path>
              </a:pathLst>
            </a:custGeom>
            <a:solidFill>
              <a:srgbClr val="002060"/>
            </a:solidFill>
          </p:spPr>
        </p:sp>
        <p:sp>
          <p:nvSpPr>
            <p:cNvPr name="TextBox 18" id="18"/>
            <p:cNvSpPr txBox="true"/>
            <p:nvPr/>
          </p:nvSpPr>
          <p:spPr>
            <a:xfrm>
              <a:off x="0" y="0"/>
              <a:ext cx="57883" cy="2088764"/>
            </a:xfrm>
            <a:prstGeom prst="rect">
              <a:avLst/>
            </a:prstGeom>
          </p:spPr>
          <p:txBody>
            <a:bodyPr anchor="ctr" rtlCol="false" tIns="50800" lIns="50800" bIns="50800" rIns="50800"/>
            <a:lstStyle/>
            <a:p>
              <a:pPr algn="ctr">
                <a:lnSpc>
                  <a:spcPts val="3055"/>
                </a:lnSpc>
              </a:pPr>
            </a:p>
          </p:txBody>
        </p:sp>
      </p:grpSp>
      <p:sp>
        <p:nvSpPr>
          <p:cNvPr name="TextBox 19" id="19"/>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EMPATHY</a:t>
            </a:r>
          </a:p>
        </p:txBody>
      </p:sp>
      <p:grpSp>
        <p:nvGrpSpPr>
          <p:cNvPr name="Group 20" id="20"/>
          <p:cNvGrpSpPr/>
          <p:nvPr/>
        </p:nvGrpSpPr>
        <p:grpSpPr>
          <a:xfrm rot="5400000">
            <a:off x="9061552" y="-3137991"/>
            <a:ext cx="219688" cy="17572772"/>
            <a:chOff x="0" y="0"/>
            <a:chExt cx="57860" cy="4628220"/>
          </a:xfrm>
        </p:grpSpPr>
        <p:sp>
          <p:nvSpPr>
            <p:cNvPr name="Freeform 21" id="21"/>
            <p:cNvSpPr/>
            <p:nvPr/>
          </p:nvSpPr>
          <p:spPr>
            <a:xfrm flipH="false" flipV="false" rot="0">
              <a:off x="0" y="0"/>
              <a:ext cx="57860" cy="4628220"/>
            </a:xfrm>
            <a:custGeom>
              <a:avLst/>
              <a:gdLst/>
              <a:ahLst/>
              <a:cxnLst/>
              <a:rect r="r" b="b" t="t" l="l"/>
              <a:pathLst>
                <a:path h="4628220" w="57860">
                  <a:moveTo>
                    <a:pt x="0" y="0"/>
                  </a:moveTo>
                  <a:lnTo>
                    <a:pt x="57860" y="0"/>
                  </a:lnTo>
                  <a:lnTo>
                    <a:pt x="57860" y="4628220"/>
                  </a:lnTo>
                  <a:lnTo>
                    <a:pt x="0" y="4628220"/>
                  </a:lnTo>
                  <a:close/>
                </a:path>
              </a:pathLst>
            </a:custGeom>
            <a:solidFill>
              <a:srgbClr val="002060"/>
            </a:solidFill>
          </p:spPr>
        </p:sp>
        <p:sp>
          <p:nvSpPr>
            <p:cNvPr name="TextBox 22" id="22"/>
            <p:cNvSpPr txBox="true"/>
            <p:nvPr/>
          </p:nvSpPr>
          <p:spPr>
            <a:xfrm>
              <a:off x="0" y="0"/>
              <a:ext cx="57860" cy="4628220"/>
            </a:xfrm>
            <a:prstGeom prst="rect">
              <a:avLst/>
            </a:prstGeom>
          </p:spPr>
          <p:txBody>
            <a:bodyPr anchor="ctr" rtlCol="false" tIns="50800" lIns="50800" bIns="50800" rIns="50800"/>
            <a:lstStyle/>
            <a:p>
              <a:pPr algn="ctr">
                <a:lnSpc>
                  <a:spcPts val="3055"/>
                </a:lnSpc>
              </a:pPr>
            </a:p>
          </p:txBody>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3066" y="648307"/>
            <a:ext cx="52061" cy="52061"/>
          </a:xfrm>
          <a:custGeom>
            <a:avLst/>
            <a:gdLst/>
            <a:ahLst/>
            <a:cxnLst/>
            <a:rect r="r" b="b" t="t" l="l"/>
            <a:pathLst>
              <a:path h="52061" w="52061">
                <a:moveTo>
                  <a:pt x="0" y="0"/>
                </a:moveTo>
                <a:lnTo>
                  <a:pt x="52061" y="0"/>
                </a:lnTo>
                <a:lnTo>
                  <a:pt x="52061" y="52061"/>
                </a:lnTo>
                <a:lnTo>
                  <a:pt x="0" y="5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27473" y="659767"/>
            <a:ext cx="23247" cy="28814"/>
            <a:chOff x="0" y="0"/>
            <a:chExt cx="30996" cy="38418"/>
          </a:xfrm>
        </p:grpSpPr>
        <p:sp>
          <p:nvSpPr>
            <p:cNvPr name="Freeform 4" id="4"/>
            <p:cNvSpPr/>
            <p:nvPr/>
          </p:nvSpPr>
          <p:spPr>
            <a:xfrm flipH="false" flipV="false" rot="0">
              <a:off x="0" y="0"/>
              <a:ext cx="27178" cy="37973"/>
            </a:xfrm>
            <a:custGeom>
              <a:avLst/>
              <a:gdLst/>
              <a:ahLst/>
              <a:cxnLst/>
              <a:rect r="r" b="b" t="t" l="l"/>
              <a:pathLst>
                <a:path h="37973" w="27178">
                  <a:moveTo>
                    <a:pt x="14605" y="0"/>
                  </a:moveTo>
                  <a:lnTo>
                    <a:pt x="0" y="0"/>
                  </a:lnTo>
                  <a:lnTo>
                    <a:pt x="0" y="37973"/>
                  </a:lnTo>
                  <a:lnTo>
                    <a:pt x="6985" y="37973"/>
                  </a:lnTo>
                  <a:lnTo>
                    <a:pt x="6985" y="22098"/>
                  </a:lnTo>
                  <a:lnTo>
                    <a:pt x="20066" y="22098"/>
                  </a:lnTo>
                  <a:lnTo>
                    <a:pt x="19050" y="21209"/>
                  </a:lnTo>
                  <a:lnTo>
                    <a:pt x="25908" y="17653"/>
                  </a:lnTo>
                  <a:lnTo>
                    <a:pt x="26416" y="16002"/>
                  </a:lnTo>
                  <a:lnTo>
                    <a:pt x="6985" y="16002"/>
                  </a:lnTo>
                  <a:lnTo>
                    <a:pt x="6985" y="6477"/>
                  </a:lnTo>
                  <a:lnTo>
                    <a:pt x="27178" y="6477"/>
                  </a:lnTo>
                  <a:lnTo>
                    <a:pt x="26670" y="4699"/>
                  </a:lnTo>
                  <a:lnTo>
                    <a:pt x="22606" y="1016"/>
                  </a:lnTo>
                  <a:lnTo>
                    <a:pt x="14605" y="0"/>
                  </a:lnTo>
                  <a:close/>
                </a:path>
              </a:pathLst>
            </a:custGeom>
            <a:solidFill>
              <a:srgbClr val="231F20"/>
            </a:solidFill>
          </p:spPr>
        </p:sp>
        <p:sp>
          <p:nvSpPr>
            <p:cNvPr name="Freeform 5" id="5"/>
            <p:cNvSpPr/>
            <p:nvPr/>
          </p:nvSpPr>
          <p:spPr>
            <a:xfrm flipH="false" flipV="false" rot="0">
              <a:off x="8382" y="22098"/>
              <a:ext cx="22733" cy="16002"/>
            </a:xfrm>
            <a:custGeom>
              <a:avLst/>
              <a:gdLst/>
              <a:ahLst/>
              <a:cxnLst/>
              <a:rect r="r" b="b" t="t" l="l"/>
              <a:pathLst>
                <a:path h="16002" w="22733">
                  <a:moveTo>
                    <a:pt x="11684" y="0"/>
                  </a:moveTo>
                  <a:lnTo>
                    <a:pt x="0" y="0"/>
                  </a:lnTo>
                  <a:lnTo>
                    <a:pt x="3556" y="508"/>
                  </a:lnTo>
                  <a:lnTo>
                    <a:pt x="5715" y="2159"/>
                  </a:lnTo>
                  <a:lnTo>
                    <a:pt x="9398" y="7747"/>
                  </a:lnTo>
                  <a:lnTo>
                    <a:pt x="14351" y="16002"/>
                  </a:lnTo>
                  <a:lnTo>
                    <a:pt x="22733" y="16002"/>
                  </a:lnTo>
                  <a:lnTo>
                    <a:pt x="18542" y="8636"/>
                  </a:lnTo>
                  <a:lnTo>
                    <a:pt x="14605" y="2540"/>
                  </a:lnTo>
                  <a:lnTo>
                    <a:pt x="11811" y="254"/>
                  </a:lnTo>
                  <a:close/>
                </a:path>
              </a:pathLst>
            </a:custGeom>
            <a:solidFill>
              <a:srgbClr val="231F20"/>
            </a:solidFill>
          </p:spPr>
        </p:sp>
        <p:sp>
          <p:nvSpPr>
            <p:cNvPr name="Freeform 6" id="6"/>
            <p:cNvSpPr/>
            <p:nvPr/>
          </p:nvSpPr>
          <p:spPr>
            <a:xfrm flipH="false" flipV="false" rot="0">
              <a:off x="12065" y="6477"/>
              <a:ext cx="16129" cy="9525"/>
            </a:xfrm>
            <a:custGeom>
              <a:avLst/>
              <a:gdLst/>
              <a:ahLst/>
              <a:cxnLst/>
              <a:rect r="r" b="b" t="t" l="l"/>
              <a:pathLst>
                <a:path h="9525" w="16129">
                  <a:moveTo>
                    <a:pt x="15113" y="0"/>
                  </a:moveTo>
                  <a:lnTo>
                    <a:pt x="381" y="0"/>
                  </a:lnTo>
                  <a:lnTo>
                    <a:pt x="5461" y="127"/>
                  </a:lnTo>
                  <a:lnTo>
                    <a:pt x="8001" y="1524"/>
                  </a:lnTo>
                  <a:lnTo>
                    <a:pt x="8890" y="4699"/>
                  </a:lnTo>
                  <a:lnTo>
                    <a:pt x="8128" y="7493"/>
                  </a:lnTo>
                  <a:lnTo>
                    <a:pt x="6223" y="9017"/>
                  </a:lnTo>
                  <a:lnTo>
                    <a:pt x="0" y="9525"/>
                  </a:lnTo>
                  <a:lnTo>
                    <a:pt x="14478" y="9525"/>
                  </a:lnTo>
                  <a:lnTo>
                    <a:pt x="16129" y="4191"/>
                  </a:lnTo>
                  <a:lnTo>
                    <a:pt x="15113" y="0"/>
                  </a:lnTo>
                  <a:close/>
                </a:path>
              </a:pathLst>
            </a:custGeom>
            <a:solidFill>
              <a:srgbClr val="231F20"/>
            </a:solidFill>
          </p:spPr>
        </p:sp>
      </p:grpSp>
      <p:sp>
        <p:nvSpPr>
          <p:cNvPr name="Freeform 7" id="7"/>
          <p:cNvSpPr/>
          <p:nvPr/>
        </p:nvSpPr>
        <p:spPr>
          <a:xfrm flipH="false" flipV="false" rot="0">
            <a:off x="21610" y="0"/>
            <a:ext cx="2691456" cy="1200023"/>
          </a:xfrm>
          <a:custGeom>
            <a:avLst/>
            <a:gdLst/>
            <a:ahLst/>
            <a:cxnLst/>
            <a:rect r="r" b="b" t="t" l="l"/>
            <a:pathLst>
              <a:path h="1200023" w="2691456">
                <a:moveTo>
                  <a:pt x="0" y="0"/>
                </a:moveTo>
                <a:lnTo>
                  <a:pt x="2691456" y="0"/>
                </a:lnTo>
                <a:lnTo>
                  <a:pt x="2691456" y="1200023"/>
                </a:lnTo>
                <a:lnTo>
                  <a:pt x="0" y="1200023"/>
                </a:lnTo>
                <a:lnTo>
                  <a:pt x="0" y="0"/>
                </a:lnTo>
                <a:close/>
              </a:path>
            </a:pathLst>
          </a:custGeom>
          <a:blipFill>
            <a:blip r:embed="rId4"/>
            <a:stretch>
              <a:fillRect l="-4271" t="-235" r="0" b="-235"/>
            </a:stretch>
          </a:blipFill>
        </p:spPr>
      </p:sp>
      <p:grpSp>
        <p:nvGrpSpPr>
          <p:cNvPr name="Group 8" id="8"/>
          <p:cNvGrpSpPr/>
          <p:nvPr/>
        </p:nvGrpSpPr>
        <p:grpSpPr>
          <a:xfrm rot="0">
            <a:off x="21610" y="9855903"/>
            <a:ext cx="10368327" cy="776986"/>
            <a:chOff x="0" y="0"/>
            <a:chExt cx="13824437" cy="1035981"/>
          </a:xfrm>
        </p:grpSpPr>
        <p:sp>
          <p:nvSpPr>
            <p:cNvPr name="Freeform 9" id="9"/>
            <p:cNvSpPr/>
            <p:nvPr/>
          </p:nvSpPr>
          <p:spPr>
            <a:xfrm flipH="false" flipV="false" rot="0">
              <a:off x="0" y="0"/>
              <a:ext cx="13824458" cy="1035939"/>
            </a:xfrm>
            <a:custGeom>
              <a:avLst/>
              <a:gdLst/>
              <a:ahLst/>
              <a:cxnLst/>
              <a:rect r="r" b="b" t="t" l="l"/>
              <a:pathLst>
                <a:path h="1035939" w="13824458">
                  <a:moveTo>
                    <a:pt x="0" y="0"/>
                  </a:moveTo>
                  <a:lnTo>
                    <a:pt x="13824458" y="0"/>
                  </a:lnTo>
                  <a:lnTo>
                    <a:pt x="13824458" y="1035939"/>
                  </a:lnTo>
                  <a:lnTo>
                    <a:pt x="0" y="1035939"/>
                  </a:lnTo>
                  <a:close/>
                </a:path>
              </a:pathLst>
            </a:custGeom>
            <a:solidFill>
              <a:srgbClr val="953735"/>
            </a:solidFill>
          </p:spPr>
        </p:sp>
        <p:sp>
          <p:nvSpPr>
            <p:cNvPr name="TextBox 10" id="10"/>
            <p:cNvSpPr txBox="true"/>
            <p:nvPr/>
          </p:nvSpPr>
          <p:spPr>
            <a:xfrm>
              <a:off x="0" y="0"/>
              <a:ext cx="13824437" cy="1035981"/>
            </a:xfrm>
            <a:prstGeom prst="rect">
              <a:avLst/>
            </a:prstGeom>
          </p:spPr>
          <p:txBody>
            <a:bodyPr anchor="t" rtlCol="false" tIns="50800" lIns="50800" bIns="50800" rIns="50800"/>
            <a:lstStyle/>
            <a:p>
              <a:pPr algn="l">
                <a:lnSpc>
                  <a:spcPts val="3055"/>
                </a:lnSpc>
              </a:pPr>
              <a:r>
                <a:rPr lang="en-US" b="true" sz="2546" spc="19">
                  <a:solidFill>
                    <a:srgbClr val="FFFFFF"/>
                  </a:solidFill>
                  <a:latin typeface="TT Phobos Bold"/>
                  <a:ea typeface="TT Phobos Bold"/>
                  <a:cs typeface="TT Phobos Bold"/>
                  <a:sym typeface="TT Phobos Bold"/>
                </a:rPr>
                <a:t>Department of Artificial Intelligence and Machine Learning</a:t>
              </a:r>
            </a:p>
          </p:txBody>
        </p:sp>
      </p:grpSp>
      <p:sp>
        <p:nvSpPr>
          <p:cNvPr name="Freeform 11" id="11"/>
          <p:cNvSpPr/>
          <p:nvPr/>
        </p:nvSpPr>
        <p:spPr>
          <a:xfrm flipH="false" flipV="false" rot="0">
            <a:off x="13374442" y="194820"/>
            <a:ext cx="3996583" cy="746535"/>
          </a:xfrm>
          <a:custGeom>
            <a:avLst/>
            <a:gdLst/>
            <a:ahLst/>
            <a:cxnLst/>
            <a:rect r="r" b="b" t="t" l="l"/>
            <a:pathLst>
              <a:path h="746535" w="3996583">
                <a:moveTo>
                  <a:pt x="0" y="0"/>
                </a:moveTo>
                <a:lnTo>
                  <a:pt x="3996583" y="0"/>
                </a:lnTo>
                <a:lnTo>
                  <a:pt x="3996583" y="746535"/>
                </a:lnTo>
                <a:lnTo>
                  <a:pt x="0" y="746535"/>
                </a:lnTo>
                <a:lnTo>
                  <a:pt x="0" y="0"/>
                </a:lnTo>
                <a:close/>
              </a:path>
            </a:pathLst>
          </a:custGeom>
          <a:blipFill>
            <a:blip r:embed="rId5"/>
            <a:stretch>
              <a:fillRect l="0" t="0" r="0" b="0"/>
            </a:stretch>
          </a:blipFill>
        </p:spPr>
      </p:sp>
      <p:sp>
        <p:nvSpPr>
          <p:cNvPr name="Freeform 12" id="12"/>
          <p:cNvSpPr/>
          <p:nvPr/>
        </p:nvSpPr>
        <p:spPr>
          <a:xfrm flipH="false" flipV="false" rot="0">
            <a:off x="9134475" y="1644563"/>
            <a:ext cx="9456829" cy="3893989"/>
          </a:xfrm>
          <a:custGeom>
            <a:avLst/>
            <a:gdLst/>
            <a:ahLst/>
            <a:cxnLst/>
            <a:rect r="r" b="b" t="t" l="l"/>
            <a:pathLst>
              <a:path h="3893989" w="9456829">
                <a:moveTo>
                  <a:pt x="0" y="0"/>
                </a:moveTo>
                <a:lnTo>
                  <a:pt x="9456829" y="0"/>
                </a:lnTo>
                <a:lnTo>
                  <a:pt x="9456829" y="3893988"/>
                </a:lnTo>
                <a:lnTo>
                  <a:pt x="0" y="3893988"/>
                </a:lnTo>
                <a:lnTo>
                  <a:pt x="0" y="0"/>
                </a:lnTo>
                <a:close/>
              </a:path>
            </a:pathLst>
          </a:custGeom>
          <a:blipFill>
            <a:blip r:embed="rId6"/>
            <a:stretch>
              <a:fillRect l="-48985" t="-106458" r="-50537" b="-66104"/>
            </a:stretch>
          </a:blipFill>
        </p:spPr>
      </p:sp>
      <p:sp>
        <p:nvSpPr>
          <p:cNvPr name="Freeform 13" id="13"/>
          <p:cNvSpPr/>
          <p:nvPr/>
        </p:nvSpPr>
        <p:spPr>
          <a:xfrm flipH="false" flipV="false" rot="0">
            <a:off x="385010" y="5648395"/>
            <a:ext cx="8639578" cy="3864115"/>
          </a:xfrm>
          <a:custGeom>
            <a:avLst/>
            <a:gdLst/>
            <a:ahLst/>
            <a:cxnLst/>
            <a:rect r="r" b="b" t="t" l="l"/>
            <a:pathLst>
              <a:path h="3864115" w="8639578">
                <a:moveTo>
                  <a:pt x="0" y="0"/>
                </a:moveTo>
                <a:lnTo>
                  <a:pt x="8639578" y="0"/>
                </a:lnTo>
                <a:lnTo>
                  <a:pt x="8639578" y="3864115"/>
                </a:lnTo>
                <a:lnTo>
                  <a:pt x="0" y="3864115"/>
                </a:lnTo>
                <a:lnTo>
                  <a:pt x="0" y="0"/>
                </a:lnTo>
                <a:close/>
              </a:path>
            </a:pathLst>
          </a:custGeom>
          <a:blipFill>
            <a:blip r:embed="rId7"/>
            <a:stretch>
              <a:fillRect l="-48348" t="-94650" r="-52016" b="-57341"/>
            </a:stretch>
          </a:blipFill>
        </p:spPr>
      </p:sp>
      <p:sp>
        <p:nvSpPr>
          <p:cNvPr name="Freeform 14" id="14"/>
          <p:cNvSpPr/>
          <p:nvPr/>
        </p:nvSpPr>
        <p:spPr>
          <a:xfrm flipH="false" flipV="false" rot="0">
            <a:off x="376021" y="1587413"/>
            <a:ext cx="8521381" cy="4278668"/>
          </a:xfrm>
          <a:custGeom>
            <a:avLst/>
            <a:gdLst/>
            <a:ahLst/>
            <a:cxnLst/>
            <a:rect r="r" b="b" t="t" l="l"/>
            <a:pathLst>
              <a:path h="4278668" w="8521381">
                <a:moveTo>
                  <a:pt x="0" y="0"/>
                </a:moveTo>
                <a:lnTo>
                  <a:pt x="8521381" y="0"/>
                </a:lnTo>
                <a:lnTo>
                  <a:pt x="8521381" y="4278668"/>
                </a:lnTo>
                <a:lnTo>
                  <a:pt x="0" y="4278668"/>
                </a:lnTo>
                <a:lnTo>
                  <a:pt x="0" y="0"/>
                </a:lnTo>
                <a:close/>
              </a:path>
            </a:pathLst>
          </a:custGeom>
          <a:blipFill>
            <a:blip r:embed="rId8"/>
            <a:stretch>
              <a:fillRect l="-49398" t="-94805" r="-50966" b="-29658"/>
            </a:stretch>
          </a:blipFill>
        </p:spPr>
      </p:sp>
      <p:sp>
        <p:nvSpPr>
          <p:cNvPr name="TextBox 15" id="15"/>
          <p:cNvSpPr txBox="true"/>
          <p:nvPr/>
        </p:nvSpPr>
        <p:spPr>
          <a:xfrm rot="0">
            <a:off x="5351437" y="190184"/>
            <a:ext cx="6958580" cy="833050"/>
          </a:xfrm>
          <a:prstGeom prst="rect">
            <a:avLst/>
          </a:prstGeom>
        </p:spPr>
        <p:txBody>
          <a:bodyPr anchor="t" rtlCol="false" tIns="0" lIns="0" bIns="0" rIns="0">
            <a:spAutoFit/>
          </a:bodyPr>
          <a:lstStyle/>
          <a:p>
            <a:pPr algn="ctr">
              <a:lnSpc>
                <a:spcPts val="6548"/>
              </a:lnSpc>
            </a:pPr>
            <a:r>
              <a:rPr lang="en-US" b="true" sz="5457" spc="42">
                <a:solidFill>
                  <a:srgbClr val="C00000"/>
                </a:solidFill>
                <a:latin typeface="TT Phobos Bold"/>
                <a:ea typeface="TT Phobos Bold"/>
                <a:cs typeface="TT Phobos Bold"/>
                <a:sym typeface="TT Phobos Bold"/>
              </a:rPr>
              <a:t>EMPATHY</a:t>
            </a:r>
          </a:p>
        </p:txBody>
      </p:sp>
      <p:grpSp>
        <p:nvGrpSpPr>
          <p:cNvPr name="Group 16" id="16"/>
          <p:cNvGrpSpPr/>
          <p:nvPr/>
        </p:nvGrpSpPr>
        <p:grpSpPr>
          <a:xfrm rot="5400000">
            <a:off x="9061552" y="-3137991"/>
            <a:ext cx="219688" cy="17572772"/>
            <a:chOff x="0" y="0"/>
            <a:chExt cx="57860" cy="4628220"/>
          </a:xfrm>
        </p:grpSpPr>
        <p:sp>
          <p:nvSpPr>
            <p:cNvPr name="Freeform 17" id="17"/>
            <p:cNvSpPr/>
            <p:nvPr/>
          </p:nvSpPr>
          <p:spPr>
            <a:xfrm flipH="false" flipV="false" rot="0">
              <a:off x="0" y="0"/>
              <a:ext cx="57860" cy="4628220"/>
            </a:xfrm>
            <a:custGeom>
              <a:avLst/>
              <a:gdLst/>
              <a:ahLst/>
              <a:cxnLst/>
              <a:rect r="r" b="b" t="t" l="l"/>
              <a:pathLst>
                <a:path h="4628220" w="57860">
                  <a:moveTo>
                    <a:pt x="0" y="0"/>
                  </a:moveTo>
                  <a:lnTo>
                    <a:pt x="57860" y="0"/>
                  </a:lnTo>
                  <a:lnTo>
                    <a:pt x="57860" y="4628220"/>
                  </a:lnTo>
                  <a:lnTo>
                    <a:pt x="0" y="4628220"/>
                  </a:lnTo>
                  <a:close/>
                </a:path>
              </a:pathLst>
            </a:custGeom>
            <a:solidFill>
              <a:srgbClr val="002060"/>
            </a:solidFill>
          </p:spPr>
        </p:sp>
        <p:sp>
          <p:nvSpPr>
            <p:cNvPr name="TextBox 18" id="18"/>
            <p:cNvSpPr txBox="true"/>
            <p:nvPr/>
          </p:nvSpPr>
          <p:spPr>
            <a:xfrm>
              <a:off x="0" y="0"/>
              <a:ext cx="57860" cy="4628220"/>
            </a:xfrm>
            <a:prstGeom prst="rect">
              <a:avLst/>
            </a:prstGeom>
          </p:spPr>
          <p:txBody>
            <a:bodyPr anchor="ctr" rtlCol="false" tIns="50800" lIns="50800" bIns="50800" rIns="50800"/>
            <a:lstStyle/>
            <a:p>
              <a:pPr algn="ctr">
                <a:lnSpc>
                  <a:spcPts val="3055"/>
                </a:lnSpc>
              </a:pPr>
            </a:p>
          </p:txBody>
        </p:sp>
      </p:grpSp>
      <p:grpSp>
        <p:nvGrpSpPr>
          <p:cNvPr name="Group 19" id="19"/>
          <p:cNvGrpSpPr/>
          <p:nvPr/>
        </p:nvGrpSpPr>
        <p:grpSpPr>
          <a:xfrm rot="0">
            <a:off x="8914700" y="1644563"/>
            <a:ext cx="219775" cy="7930774"/>
            <a:chOff x="0" y="0"/>
            <a:chExt cx="57883" cy="2088764"/>
          </a:xfrm>
        </p:grpSpPr>
        <p:sp>
          <p:nvSpPr>
            <p:cNvPr name="Freeform 20" id="20"/>
            <p:cNvSpPr/>
            <p:nvPr/>
          </p:nvSpPr>
          <p:spPr>
            <a:xfrm flipH="false" flipV="false" rot="0">
              <a:off x="0" y="0"/>
              <a:ext cx="57883" cy="2088764"/>
            </a:xfrm>
            <a:custGeom>
              <a:avLst/>
              <a:gdLst/>
              <a:ahLst/>
              <a:cxnLst/>
              <a:rect r="r" b="b" t="t" l="l"/>
              <a:pathLst>
                <a:path h="2088764" w="57883">
                  <a:moveTo>
                    <a:pt x="0" y="0"/>
                  </a:moveTo>
                  <a:lnTo>
                    <a:pt x="57883" y="0"/>
                  </a:lnTo>
                  <a:lnTo>
                    <a:pt x="57883" y="2088764"/>
                  </a:lnTo>
                  <a:lnTo>
                    <a:pt x="0" y="2088764"/>
                  </a:lnTo>
                  <a:close/>
                </a:path>
              </a:pathLst>
            </a:custGeom>
            <a:solidFill>
              <a:srgbClr val="002060"/>
            </a:solidFill>
          </p:spPr>
        </p:sp>
        <p:sp>
          <p:nvSpPr>
            <p:cNvPr name="TextBox 21" id="21"/>
            <p:cNvSpPr txBox="true"/>
            <p:nvPr/>
          </p:nvSpPr>
          <p:spPr>
            <a:xfrm>
              <a:off x="0" y="0"/>
              <a:ext cx="57883" cy="2088764"/>
            </a:xfrm>
            <a:prstGeom prst="rect">
              <a:avLst/>
            </a:prstGeom>
          </p:spPr>
          <p:txBody>
            <a:bodyPr anchor="ctr" rtlCol="false" tIns="50800" lIns="50800" bIns="50800" rIns="50800"/>
            <a:lstStyle/>
            <a:p>
              <a:pPr algn="ctr">
                <a:lnSpc>
                  <a:spcPts val="3055"/>
                </a:lnSpc>
              </a:pPr>
            </a:p>
          </p:txBody>
        </p:sp>
      </p:grpSp>
      <p:sp>
        <p:nvSpPr>
          <p:cNvPr name="Freeform 22" id="22"/>
          <p:cNvSpPr/>
          <p:nvPr/>
        </p:nvSpPr>
        <p:spPr>
          <a:xfrm flipH="false" flipV="false" rot="0">
            <a:off x="9171396" y="6320437"/>
            <a:ext cx="8786386" cy="1286848"/>
          </a:xfrm>
          <a:custGeom>
            <a:avLst/>
            <a:gdLst/>
            <a:ahLst/>
            <a:cxnLst/>
            <a:rect r="r" b="b" t="t" l="l"/>
            <a:pathLst>
              <a:path h="1286848" w="8786386">
                <a:moveTo>
                  <a:pt x="0" y="0"/>
                </a:moveTo>
                <a:lnTo>
                  <a:pt x="8786386" y="0"/>
                </a:lnTo>
                <a:lnTo>
                  <a:pt x="8786386" y="1286848"/>
                </a:lnTo>
                <a:lnTo>
                  <a:pt x="0" y="1286848"/>
                </a:lnTo>
                <a:lnTo>
                  <a:pt x="0" y="0"/>
                </a:lnTo>
                <a:close/>
              </a:path>
            </a:pathLst>
          </a:custGeom>
          <a:blipFill>
            <a:blip r:embed="rId9"/>
            <a:stretch>
              <a:fillRect l="0" t="-10597" r="0" b="-10597"/>
            </a:stretch>
          </a:blipFill>
        </p:spPr>
      </p:sp>
      <p:sp>
        <p:nvSpPr>
          <p:cNvPr name="Freeform 23" id="23"/>
          <p:cNvSpPr/>
          <p:nvPr/>
        </p:nvSpPr>
        <p:spPr>
          <a:xfrm flipH="false" flipV="false" rot="0">
            <a:off x="9171396" y="8007335"/>
            <a:ext cx="8529745" cy="1004922"/>
          </a:xfrm>
          <a:custGeom>
            <a:avLst/>
            <a:gdLst/>
            <a:ahLst/>
            <a:cxnLst/>
            <a:rect r="r" b="b" t="t" l="l"/>
            <a:pathLst>
              <a:path h="1004922" w="8529745">
                <a:moveTo>
                  <a:pt x="0" y="0"/>
                </a:moveTo>
                <a:lnTo>
                  <a:pt x="8529744" y="0"/>
                </a:lnTo>
                <a:lnTo>
                  <a:pt x="8529744" y="1004922"/>
                </a:lnTo>
                <a:lnTo>
                  <a:pt x="0" y="1004922"/>
                </a:lnTo>
                <a:lnTo>
                  <a:pt x="0" y="0"/>
                </a:lnTo>
                <a:close/>
              </a:path>
            </a:pathLst>
          </a:custGeom>
          <a:blipFill>
            <a:blip r:embed="rId10"/>
            <a:stretch>
              <a:fillRect l="0" t="-13659" r="0" b="-13659"/>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DAGcpygc1uk</dc:identifier>
  <dcterms:modified xsi:type="dcterms:W3CDTF">2011-08-01T06:04:30Z</dcterms:modified>
  <cp:revision>1</cp:revision>
  <dc:title>DTL SEE</dc:title>
</cp:coreProperties>
</file>